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6"/>
  </p:notesMasterIdLst>
  <p:handoutMasterIdLst>
    <p:handoutMasterId r:id="rId7"/>
  </p:handoutMasterIdLst>
  <p:sldIdLst>
    <p:sldId id="2147307943" r:id="rId2"/>
    <p:sldId id="9920" r:id="rId3"/>
    <p:sldId id="2147307946" r:id="rId4"/>
    <p:sldId id="2147307947" r:id="rId5"/>
  </p:sldIdLst>
  <p:sldSz cx="12192000" cy="6858000"/>
  <p:notesSz cx="6858000" cy="9144000"/>
  <p:embeddedFontLst>
    <p:embeddedFont>
      <p:font typeface="Amazon Ember" panose="020B0603020204020204" pitchFamily="34" charset="0"/>
      <p:regular r:id="rId8"/>
      <p:bold r:id="rId9"/>
      <p:italic r:id="rId10"/>
      <p:boldItalic r:id="rId11"/>
    </p:embeddedFont>
    <p:embeddedFont>
      <p:font typeface="Amazon Ember Display" panose="020B0603020204020204" pitchFamily="34" charset="0"/>
      <p:regular r:id="rId12"/>
      <p:bold r:id="rId13"/>
      <p:italic r:id="rId14"/>
      <p:boldItalic r:id="rId15"/>
    </p:embeddedFont>
    <p:embeddedFont>
      <p:font typeface="Amazon Ember Mono" panose="020B0603020204020204" pitchFamily="34" charset="0"/>
      <p:regular r:id="rId16"/>
      <p:bold r:id="rId17"/>
      <p:italic r:id="rId18"/>
      <p:boldItalic r:id="rId19"/>
    </p:embeddedFont>
    <p:embeddedFont>
      <p:font typeface="Lucida Console" panose="020B0609040504020204" pitchFamily="49" charset="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Layouts" id="{25896864-DF69-40F5-8CB7-E9E220E900ED}">
          <p14:sldIdLst>
            <p14:sldId id="2147307943"/>
            <p14:sldId id="9920"/>
            <p14:sldId id="2147307946"/>
            <p14:sldId id="214730794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60019"/>
    <a:srgbClr val="1E0022"/>
    <a:srgbClr val="170022"/>
    <a:srgbClr val="210030"/>
    <a:srgbClr val="080030"/>
    <a:srgbClr val="FF4789"/>
    <a:srgbClr val="FF50D6"/>
    <a:srgbClr val="31C8FF"/>
    <a:srgbClr val="FFFFFF"/>
    <a:srgbClr val="5DAD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F2DE63D5-997A-4646-A377-4702673A728D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306" autoAdjust="0"/>
    <p:restoredTop sz="93883" autoAdjust="0"/>
  </p:normalViewPr>
  <p:slideViewPr>
    <p:cSldViewPr snapToGrid="0">
      <p:cViewPr varScale="1">
        <p:scale>
          <a:sx n="224" d="100"/>
          <a:sy n="224" d="100"/>
        </p:scale>
        <p:origin x="1296" y="168"/>
      </p:cViewPr>
      <p:guideLst/>
    </p:cSldViewPr>
  </p:slideViewPr>
  <p:outlineViewPr>
    <p:cViewPr>
      <p:scale>
        <a:sx n="33" d="100"/>
        <a:sy n="33" d="100"/>
      </p:scale>
      <p:origin x="0" y="-168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120" d="100"/>
          <a:sy n="120" d="100"/>
        </p:scale>
        <p:origin x="5104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18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handoutMaster" Target="handoutMasters/handoutMaster1.xml"/><Relationship Id="rId12" Type="http://schemas.openxmlformats.org/officeDocument/2006/relationships/font" Target="fonts/font5.fntdata"/><Relationship Id="rId17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9.fntdata"/><Relationship Id="rId20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font" Target="fonts/font4.fntdata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8.fntdata"/><Relationship Id="rId23" Type="http://schemas.openxmlformats.org/officeDocument/2006/relationships/theme" Target="theme/theme1.xml"/><Relationship Id="rId10" Type="http://schemas.openxmlformats.org/officeDocument/2006/relationships/font" Target="fonts/font3.fntdata"/><Relationship Id="rId19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font" Target="fonts/font7.fntdata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30B3F9-42E9-426B-B3D2-D6012D7491A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19431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algn="ctr"/>
            <a:fld id="{C71F7584-9745-40DA-BD49-9A41A97B2D2E}" type="slidenum">
              <a:rPr lang="en-US" sz="1000" smtClean="0"/>
              <a:pPr algn="ctr"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29253005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38150" y="457200"/>
            <a:ext cx="5981700" cy="3364706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419100" y="4197679"/>
            <a:ext cx="6000750" cy="432880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9431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1000"/>
            </a:lvl1pPr>
          </a:lstStyle>
          <a:p>
            <a:fld id="{A3D89E5F-BEEF-42A1-A57B-E5A736D5119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48719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spcAft>
        <a:spcPts val="30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225425" indent="-106363" algn="l" defTabSz="914400" rtl="0" eaLnBrk="1" latinLnBrk="0" hangingPunct="1">
      <a:spcAft>
        <a:spcPts val="300"/>
      </a:spcAft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463550" indent="-119063" algn="l" defTabSz="914400" rtl="0" eaLnBrk="1" latinLnBrk="0" hangingPunct="1">
      <a:spcAft>
        <a:spcPts val="300"/>
      </a:spcAft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747713" indent="-119063" algn="l" defTabSz="914400" rtl="0" eaLnBrk="1" latinLnBrk="0" hangingPunct="1">
      <a:spcAft>
        <a:spcPts val="300"/>
      </a:spcAft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973138" indent="-117475" algn="l" defTabSz="914400" rtl="0" eaLnBrk="1" latinLnBrk="0" hangingPunct="1">
      <a:spcAft>
        <a:spcPts val="300"/>
      </a:spcAft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pos="2160" userDrawn="1">
          <p15:clr>
            <a:srgbClr val="F26B43"/>
          </p15:clr>
        </p15:guide>
        <p15:guide id="2" orient="horz" pos="2880" userDrawn="1">
          <p15:clr>
            <a:srgbClr val="F26B43"/>
          </p15:clr>
        </p15:guide>
        <p15:guide id="3" pos="264" userDrawn="1">
          <p15:clr>
            <a:srgbClr val="F26B43"/>
          </p15:clr>
        </p15:guide>
        <p15:guide id="4" pos="4056" userDrawn="1">
          <p15:clr>
            <a:srgbClr val="F26B43"/>
          </p15:clr>
        </p15:guide>
        <p15:guide id="5" orient="horz" pos="288" userDrawn="1">
          <p15:clr>
            <a:srgbClr val="F26B43"/>
          </p15:clr>
        </p15:guide>
        <p15:guide id="6" orient="horz" pos="2640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8150" y="457200"/>
            <a:ext cx="5981700" cy="3363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89E5F-BEEF-42A1-A57B-E5A736D51194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29459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8150" y="457200"/>
            <a:ext cx="5981700" cy="3363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9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9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068D3C-A823-0743-89AB-4C7A74E2E2EB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19054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8150" y="457200"/>
            <a:ext cx="5981700" cy="3363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9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9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068D3C-A823-0743-89AB-4C7A74E2E2EB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84629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8150" y="457200"/>
            <a:ext cx="5981700" cy="3363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9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9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068D3C-A823-0743-89AB-4C7A74E2E2EB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30392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sv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3F7874C-2CDD-4094-B5E6-68A5D6F84F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411"/>
            <a:ext cx="12192000" cy="685941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3066D3A-C2E2-4BCF-ADD7-8C4E52097B8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74202" y="1558740"/>
            <a:ext cx="3741492" cy="1078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744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8ECA2-6D6E-4722-9B75-7468AE1E58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 and content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25BCD8-5D1C-48DC-A21B-317A0B7D55A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80999" y="1485900"/>
            <a:ext cx="11429999" cy="4762500"/>
          </a:xfrm>
        </p:spPr>
        <p:txBody>
          <a:bodyPr/>
          <a:lstStyle>
            <a:lvl1pPr marL="0" indent="0">
              <a:spcAft>
                <a:spcPts val="1800"/>
              </a:spcAft>
              <a:buNone/>
              <a:defRPr/>
            </a:lvl1pPr>
            <a:lvl2pPr marL="285750" indent="0">
              <a:spcAft>
                <a:spcPts val="1800"/>
              </a:spcAft>
              <a:buNone/>
              <a:defRPr/>
            </a:lvl2pPr>
            <a:lvl3pPr marL="628650" indent="0">
              <a:spcAft>
                <a:spcPts val="1800"/>
              </a:spcAft>
              <a:buNone/>
              <a:defRPr/>
            </a:lvl3pPr>
            <a:lvl4pPr marL="914400" indent="0">
              <a:spcAft>
                <a:spcPts val="1800"/>
              </a:spcAft>
              <a:buNone/>
              <a:defRPr/>
            </a:lvl4pPr>
            <a:lvl5pPr marL="1143000" indent="0">
              <a:spcAft>
                <a:spcPts val="1800"/>
              </a:spcAft>
              <a:buNone/>
              <a:defRPr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97322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820D64C-347D-4308-9EE0-AAC38B6F0BB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9327573-0BA7-4721-BCAD-217CEB3B592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"/>
          <a:stretch/>
        </p:blipFill>
        <p:spPr>
          <a:xfrm>
            <a:off x="6265334" y="0"/>
            <a:ext cx="5926666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2F8ECA2-6D6E-4722-9B75-7468AE1E58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04800"/>
            <a:ext cx="5562601" cy="120032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Title, content, and image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25BCD8-5D1C-48DC-A21B-317A0B7D55A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80999" y="1828800"/>
            <a:ext cx="5562601" cy="4419600"/>
          </a:xfrm>
        </p:spPr>
        <p:txBody>
          <a:bodyPr/>
          <a:lstStyle>
            <a:lvl1pPr marL="0" indent="0">
              <a:spcAft>
                <a:spcPts val="1800"/>
              </a:spcAft>
              <a:buNone/>
              <a:defRPr/>
            </a:lvl1pPr>
            <a:lvl2pPr marL="285750" indent="0">
              <a:spcAft>
                <a:spcPts val="1800"/>
              </a:spcAft>
              <a:buNone/>
              <a:defRPr/>
            </a:lvl2pPr>
            <a:lvl3pPr marL="628650" indent="0">
              <a:spcAft>
                <a:spcPts val="1800"/>
              </a:spcAft>
              <a:buNone/>
              <a:defRPr/>
            </a:lvl3pPr>
            <a:lvl4pPr marL="914400" indent="0">
              <a:spcAft>
                <a:spcPts val="1800"/>
              </a:spcAft>
              <a:buNone/>
              <a:defRPr/>
            </a:lvl4pPr>
            <a:lvl5pPr marL="1143000" indent="0">
              <a:spcAft>
                <a:spcPts val="1800"/>
              </a:spcAft>
              <a:buNone/>
              <a:defRPr/>
            </a:lvl5pPr>
          </a:lstStyle>
          <a:p>
            <a:pPr lvl="0"/>
            <a:r>
              <a:rPr lang="en-US" dirty="0"/>
              <a:t>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3B2582F-3FE9-42AC-8572-5C27E1A8E55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248400" y="0"/>
            <a:ext cx="5943600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(or paste) to insert picture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F05C454-8479-46E2-B74B-C59644F4BFE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1"/>
            <a:ext cx="80304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322CD22-BB9B-4E45-90B1-271AC48FAA1A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/>
          <a:stretch/>
        </p:blipFill>
        <p:spPr>
          <a:xfrm>
            <a:off x="402173" y="6412705"/>
            <a:ext cx="404768" cy="228600"/>
          </a:xfrm>
          <a:prstGeom prst="rect">
            <a:avLst/>
          </a:prstGeom>
        </p:spPr>
      </p:pic>
      <p:sp>
        <p:nvSpPr>
          <p:cNvPr id="10" name="TextBox 3">
            <a:extLst>
              <a:ext uri="{FF2B5EF4-FFF2-40B4-BE49-F238E27FC236}">
                <a16:creationId xmlns:a16="http://schemas.microsoft.com/office/drawing/2014/main" id="{C63EB274-BDBE-4F1A-836A-F3CA9C7FEE7B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1124821" y="6474053"/>
            <a:ext cx="3962400" cy="10772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9pPr>
          </a:lstStyle>
          <a:p>
            <a:pPr algn="l" defTabSz="109721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x-none" sz="700" dirty="0">
                <a:solidFill>
                  <a:schemeClr val="tx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© 2022,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172912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1152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Bullet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8ECA2-6D6E-4722-9B75-7468AE1E58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 and bulleted content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25BCD8-5D1C-48DC-A21B-317A0B7D55A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80999" y="1485900"/>
            <a:ext cx="11429999" cy="47625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74197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8ECA2-6D6E-4722-9B75-7468AE1E58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Title, subtitle, and content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25BCD8-5D1C-48DC-A21B-317A0B7D55A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80999" y="1485900"/>
            <a:ext cx="11429999" cy="4762500"/>
          </a:xfrm>
        </p:spPr>
        <p:txBody>
          <a:bodyPr/>
          <a:lstStyle>
            <a:lvl1pPr marL="0" indent="0">
              <a:spcAft>
                <a:spcPts val="1800"/>
              </a:spcAft>
              <a:buNone/>
              <a:defRPr/>
            </a:lvl1pPr>
            <a:lvl2pPr marL="285750" indent="0">
              <a:spcAft>
                <a:spcPts val="1800"/>
              </a:spcAft>
              <a:buNone/>
              <a:defRPr/>
            </a:lvl2pPr>
            <a:lvl3pPr marL="628650" indent="0">
              <a:spcAft>
                <a:spcPts val="1800"/>
              </a:spcAft>
              <a:buNone/>
              <a:defRPr/>
            </a:lvl3pPr>
            <a:lvl4pPr marL="914400" indent="0">
              <a:spcAft>
                <a:spcPts val="1800"/>
              </a:spcAft>
              <a:buNone/>
              <a:defRPr/>
            </a:lvl4pPr>
            <a:lvl5pPr marL="1143000" indent="0">
              <a:spcAft>
                <a:spcPts val="1800"/>
              </a:spcAft>
              <a:buNone/>
              <a:defRPr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42CBB3C-A513-466E-B53F-E5E5781263E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1000" y="977900"/>
            <a:ext cx="11430000" cy="258532"/>
          </a:xfrm>
        </p:spPr>
        <p:txBody>
          <a:bodyPr/>
          <a:lstStyle>
            <a:lvl1pPr marL="0" indent="0">
              <a:buNone/>
              <a:defRPr sz="1200" b="1" i="0" cap="all" spc="300" baseline="0">
                <a:solidFill>
                  <a:srgbClr val="31C8FF"/>
                </a:solidFill>
              </a:defRPr>
            </a:lvl1pPr>
          </a:lstStyle>
          <a:p>
            <a:pPr lvl="0"/>
            <a:r>
              <a:rPr lang="en-US" dirty="0"/>
              <a:t>Enter subtitle</a:t>
            </a:r>
          </a:p>
        </p:txBody>
      </p:sp>
    </p:spTree>
    <p:extLst>
      <p:ext uri="{BB962C8B-B14F-4D97-AF65-F5344CB8AC3E}">
        <p14:creationId xmlns:p14="http://schemas.microsoft.com/office/powerpoint/2010/main" val="141649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864" userDrawn="1">
          <p15:clr>
            <a:srgbClr val="9FCC3B"/>
          </p15:clr>
        </p15:guide>
        <p15:guide id="2" orient="horz" pos="1152" userDrawn="1">
          <p15:clr>
            <a:srgbClr val="9FCC3B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Bullet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8ECA2-6D6E-4722-9B75-7468AE1E58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Title, subtitle, and bulleted content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25BCD8-5D1C-48DC-A21B-317A0B7D55A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80999" y="1485900"/>
            <a:ext cx="11429999" cy="47625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C73DDF9C-7004-4F4E-8707-3F8553760CA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1000" y="977900"/>
            <a:ext cx="11430000" cy="258532"/>
          </a:xfrm>
        </p:spPr>
        <p:txBody>
          <a:bodyPr/>
          <a:lstStyle>
            <a:lvl1pPr marL="0" indent="0">
              <a:buNone/>
              <a:defRPr sz="1200" b="1" i="0" cap="all" spc="300" baseline="0">
                <a:solidFill>
                  <a:srgbClr val="31C8FF"/>
                </a:solidFill>
              </a:defRPr>
            </a:lvl1pPr>
          </a:lstStyle>
          <a:p>
            <a:pPr lvl="0"/>
            <a:r>
              <a:rPr lang="en-US" dirty="0"/>
              <a:t>Enter subtitle</a:t>
            </a:r>
          </a:p>
        </p:txBody>
      </p:sp>
    </p:spTree>
    <p:extLst>
      <p:ext uri="{BB962C8B-B14F-4D97-AF65-F5344CB8AC3E}">
        <p14:creationId xmlns:p14="http://schemas.microsoft.com/office/powerpoint/2010/main" val="4094173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864" userDrawn="1">
          <p15:clr>
            <a:srgbClr val="9FCC3B"/>
          </p15:clr>
        </p15:guide>
        <p15:guide id="2" orient="horz" pos="1152" userDrawn="1">
          <p15:clr>
            <a:srgbClr val="9FCC3B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A4C8A-667C-40C7-9A6D-BA3F977C5F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Two-column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10331E-4F8F-4DEC-91C1-F631560E660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80999" y="1485900"/>
            <a:ext cx="5476875" cy="4762500"/>
          </a:xfrm>
        </p:spPr>
        <p:txBody>
          <a:bodyPr/>
          <a:lstStyle>
            <a:lvl1pPr marL="0" indent="0">
              <a:spcAft>
                <a:spcPts val="1800"/>
              </a:spcAft>
              <a:buNone/>
              <a:defRPr/>
            </a:lvl1pPr>
            <a:lvl2pPr marL="285750" indent="0">
              <a:spcAft>
                <a:spcPts val="1800"/>
              </a:spcAft>
              <a:buNone/>
              <a:defRPr/>
            </a:lvl2pPr>
            <a:lvl3pPr marL="628650" indent="0">
              <a:spcAft>
                <a:spcPts val="1800"/>
              </a:spcAft>
              <a:buNone/>
              <a:defRPr/>
            </a:lvl3pPr>
            <a:lvl4pPr marL="914400" indent="0">
              <a:spcAft>
                <a:spcPts val="1800"/>
              </a:spcAft>
              <a:buNone/>
              <a:defRPr/>
            </a:lvl4pPr>
            <a:lvl5pPr marL="1143000" indent="0">
              <a:spcAft>
                <a:spcPts val="1800"/>
              </a:spcAft>
              <a:buNone/>
              <a:defRPr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72257F-5E84-444A-B9C4-CCB856025EB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334124" y="1485900"/>
            <a:ext cx="5476875" cy="4762500"/>
          </a:xfrm>
        </p:spPr>
        <p:txBody>
          <a:bodyPr/>
          <a:lstStyle>
            <a:lvl1pPr marL="0" indent="0">
              <a:spcAft>
                <a:spcPts val="1800"/>
              </a:spcAft>
              <a:buNone/>
              <a:defRPr/>
            </a:lvl1pPr>
            <a:lvl2pPr marL="285750" indent="0">
              <a:spcAft>
                <a:spcPts val="1800"/>
              </a:spcAft>
              <a:buNone/>
              <a:defRPr/>
            </a:lvl2pPr>
            <a:lvl3pPr marL="628650" indent="0">
              <a:spcAft>
                <a:spcPts val="1800"/>
              </a:spcAft>
              <a:buNone/>
              <a:defRPr/>
            </a:lvl3pPr>
            <a:lvl4pPr marL="914400" indent="0">
              <a:spcAft>
                <a:spcPts val="1800"/>
              </a:spcAft>
              <a:buNone/>
              <a:defRPr/>
            </a:lvl4pPr>
            <a:lvl5pPr marL="1143000" indent="0">
              <a:spcAft>
                <a:spcPts val="1800"/>
              </a:spcAft>
              <a:buNone/>
              <a:defRPr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44813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A4C8A-667C-40C7-9A6D-BA3F977C5F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Two-column with subtitle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10331E-4F8F-4DEC-91C1-F631560E660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80999" y="1485900"/>
            <a:ext cx="5476875" cy="4762500"/>
          </a:xfrm>
        </p:spPr>
        <p:txBody>
          <a:bodyPr/>
          <a:lstStyle>
            <a:lvl1pPr marL="0" indent="0">
              <a:spcAft>
                <a:spcPts val="1800"/>
              </a:spcAft>
              <a:buNone/>
              <a:defRPr/>
            </a:lvl1pPr>
            <a:lvl2pPr marL="285750" indent="0">
              <a:spcAft>
                <a:spcPts val="1800"/>
              </a:spcAft>
              <a:buNone/>
              <a:defRPr/>
            </a:lvl2pPr>
            <a:lvl3pPr marL="628650" indent="0">
              <a:spcAft>
                <a:spcPts val="1800"/>
              </a:spcAft>
              <a:buNone/>
              <a:defRPr/>
            </a:lvl3pPr>
            <a:lvl4pPr marL="914400" indent="0">
              <a:spcAft>
                <a:spcPts val="1800"/>
              </a:spcAft>
              <a:buNone/>
              <a:defRPr/>
            </a:lvl4pPr>
            <a:lvl5pPr marL="1143000" indent="0">
              <a:spcAft>
                <a:spcPts val="1800"/>
              </a:spcAft>
              <a:buNone/>
              <a:defRPr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72257F-5E84-444A-B9C4-CCB856025EB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334124" y="1485900"/>
            <a:ext cx="5476875" cy="4762500"/>
          </a:xfrm>
        </p:spPr>
        <p:txBody>
          <a:bodyPr/>
          <a:lstStyle>
            <a:lvl1pPr marL="0" indent="0">
              <a:spcAft>
                <a:spcPts val="1800"/>
              </a:spcAft>
              <a:buNone/>
              <a:defRPr/>
            </a:lvl1pPr>
            <a:lvl2pPr marL="285750" indent="0">
              <a:spcAft>
                <a:spcPts val="1800"/>
              </a:spcAft>
              <a:buNone/>
              <a:defRPr/>
            </a:lvl2pPr>
            <a:lvl3pPr marL="628650" indent="0">
              <a:spcAft>
                <a:spcPts val="1800"/>
              </a:spcAft>
              <a:buNone/>
              <a:defRPr/>
            </a:lvl3pPr>
            <a:lvl4pPr marL="914400" indent="0">
              <a:spcAft>
                <a:spcPts val="1800"/>
              </a:spcAft>
              <a:buNone/>
              <a:defRPr/>
            </a:lvl4pPr>
            <a:lvl5pPr marL="1143000" indent="0">
              <a:spcAft>
                <a:spcPts val="1800"/>
              </a:spcAft>
              <a:buNone/>
              <a:defRPr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9D7037-6014-41C7-AAA4-041F7B6E510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1000" y="977900"/>
            <a:ext cx="11430000" cy="258532"/>
          </a:xfrm>
        </p:spPr>
        <p:txBody>
          <a:bodyPr/>
          <a:lstStyle>
            <a:lvl1pPr marL="0" indent="0">
              <a:buNone/>
              <a:defRPr sz="1200" b="1" i="0" cap="all" spc="300" baseline="0">
                <a:solidFill>
                  <a:srgbClr val="31C8FF"/>
                </a:solidFill>
              </a:defRPr>
            </a:lvl1pPr>
          </a:lstStyle>
          <a:p>
            <a:pPr lvl="0"/>
            <a:r>
              <a:rPr lang="en-US" dirty="0"/>
              <a:t>Enter subtitle</a:t>
            </a:r>
          </a:p>
        </p:txBody>
      </p:sp>
    </p:spTree>
    <p:extLst>
      <p:ext uri="{BB962C8B-B14F-4D97-AF65-F5344CB8AC3E}">
        <p14:creationId xmlns:p14="http://schemas.microsoft.com/office/powerpoint/2010/main" val="2985490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864" userDrawn="1">
          <p15:clr>
            <a:srgbClr val="9FCC3B"/>
          </p15:clr>
        </p15:guide>
        <p15:guide id="3" orient="horz" pos="1152" userDrawn="1">
          <p15:clr>
            <a:srgbClr val="9FCC3B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A4C8A-667C-40C7-9A6D-BA3F977C5F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Two-column with bullets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10331E-4F8F-4DEC-91C1-F631560E660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80999" y="1485900"/>
            <a:ext cx="5476875" cy="47625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72257F-5E84-444A-B9C4-CCB856025EB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334124" y="1485900"/>
            <a:ext cx="5476875" cy="47625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17623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, Subtitle,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A4C8A-667C-40C7-9A6D-BA3F977C5F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Two-column, subtitle, bullets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10331E-4F8F-4DEC-91C1-F631560E660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80999" y="1485900"/>
            <a:ext cx="5476875" cy="47625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72257F-5E84-444A-B9C4-CCB856025EB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334124" y="1485900"/>
            <a:ext cx="5476875" cy="47625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848919E-8A8C-4C90-854E-20FDD2FCCD9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1000" y="977900"/>
            <a:ext cx="11430000" cy="258532"/>
          </a:xfrm>
        </p:spPr>
        <p:txBody>
          <a:bodyPr/>
          <a:lstStyle>
            <a:lvl1pPr marL="0" indent="0">
              <a:buNone/>
              <a:defRPr sz="1200" b="1" i="0" cap="all" spc="300" baseline="0">
                <a:solidFill>
                  <a:srgbClr val="31C8FF"/>
                </a:solidFill>
              </a:defRPr>
            </a:lvl1pPr>
          </a:lstStyle>
          <a:p>
            <a:pPr lvl="0"/>
            <a:r>
              <a:rPr lang="en-US" dirty="0"/>
              <a:t>Enter subtitle</a:t>
            </a:r>
          </a:p>
        </p:txBody>
      </p:sp>
    </p:spTree>
    <p:extLst>
      <p:ext uri="{BB962C8B-B14F-4D97-AF65-F5344CB8AC3E}">
        <p14:creationId xmlns:p14="http://schemas.microsoft.com/office/powerpoint/2010/main" val="1921148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864" userDrawn="1">
          <p15:clr>
            <a:srgbClr val="9FCC3B"/>
          </p15:clr>
        </p15:guide>
        <p15:guide id="3" orient="horz" pos="1152" userDrawn="1">
          <p15:clr>
            <a:srgbClr val="9FCC3B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8ECA2-6D6E-4722-9B75-7468AE1E58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Code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25BCD8-5D1C-48DC-A21B-317A0B7D55A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80999" y="1485900"/>
            <a:ext cx="11429999" cy="47625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1pPr>
            <a:lvl2pPr marL="2286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2pPr>
            <a:lvl3pPr marL="4572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3pPr>
            <a:lvl4pPr marL="6858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4pPr>
            <a:lvl5pPr marL="9144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5pPr>
          </a:lstStyle>
          <a:p>
            <a:pPr lvl="0"/>
            <a:r>
              <a:rPr lang="en-US" dirty="0"/>
              <a:t>Type or paste plain-text code here; or click icon to add image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132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ED5152E-5DDA-4015-B4DD-4CFBC0D7203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FDF3A4-5795-4C3E-A626-E8705501F60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1000" y="2608370"/>
            <a:ext cx="9144000" cy="1524571"/>
          </a:xfrm>
        </p:spPr>
        <p:txBody>
          <a:bodyPr wrap="square" anchor="t" anchorCtr="0"/>
          <a:lstStyle>
            <a:lvl1pPr algn="l">
              <a:defRPr sz="4800" b="1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Enter 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AD1914-560C-4D5C-AA3F-8A993D908EC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1000" y="1981200"/>
            <a:ext cx="9144000" cy="258532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1200" b="1" i="0" cap="all" spc="300" baseline="0">
                <a:solidFill>
                  <a:srgbClr val="31C8FF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Legal info placeholder (editor use only)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1001" y="1491342"/>
            <a:ext cx="9144000" cy="2585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200" b="1" i="0" cap="all" spc="300" baseline="0">
                <a:solidFill>
                  <a:srgbClr val="31C8FF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pPr lvl="0"/>
            <a:r>
              <a:rPr lang="en-US" dirty="0"/>
              <a:t>Enter Session ID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54CE4ED-4096-479A-AA41-A2286E854B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1000" y="4622800"/>
            <a:ext cx="9144000" cy="406400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/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1000" y="5029200"/>
            <a:ext cx="9144000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/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F68DBCB-B250-4212-8DDA-2D859DDF257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402173" y="6412705"/>
            <a:ext cx="404768" cy="228600"/>
          </a:xfrm>
          <a:prstGeom prst="rect">
            <a:avLst/>
          </a:prstGeom>
        </p:spPr>
      </p:pic>
      <p:sp>
        <p:nvSpPr>
          <p:cNvPr id="13" name="TextBox 3">
            <a:extLst>
              <a:ext uri="{FF2B5EF4-FFF2-40B4-BE49-F238E27FC236}">
                <a16:creationId xmlns:a16="http://schemas.microsoft.com/office/drawing/2014/main" id="{9C8C484E-55A1-40C4-A717-E6EEFD44A784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1124821" y="6474053"/>
            <a:ext cx="3962400" cy="10772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9pPr>
          </a:lstStyle>
          <a:p>
            <a:pPr algn="l" defTabSz="109721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x-none" sz="700" dirty="0">
                <a:solidFill>
                  <a:schemeClr val="tx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© 2022,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51093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248" userDrawn="1">
          <p15:clr>
            <a:srgbClr val="FBAE40"/>
          </p15:clr>
        </p15:guide>
        <p15:guide id="2" pos="6000" userDrawn="1">
          <p15:clr>
            <a:srgbClr val="FBAE40"/>
          </p15:clr>
        </p15:guide>
        <p15:guide id="3" orient="horz" pos="2904" userDrawn="1">
          <p15:clr>
            <a:srgbClr val="FBAE40"/>
          </p15:clr>
        </p15:guide>
        <p15:guide id="4" orient="horz" pos="1632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de -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A4C8A-667C-40C7-9A6D-BA3F977C5F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Two-column code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10331E-4F8F-4DEC-91C1-F631560E660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80999" y="1485900"/>
            <a:ext cx="5476875" cy="47625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1pPr>
            <a:lvl2pPr marL="2286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2pPr>
            <a:lvl3pPr marL="4572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3pPr>
            <a:lvl4pPr marL="6858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4pPr>
            <a:lvl5pPr marL="9144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5pPr>
          </a:lstStyle>
          <a:p>
            <a:pPr lvl="0"/>
            <a:r>
              <a:rPr lang="en-US" dirty="0"/>
              <a:t>Enter code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72257F-5E84-444A-B9C4-CCB856025EB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334124" y="1485900"/>
            <a:ext cx="5476875" cy="47625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1pPr>
            <a:lvl2pPr marL="2286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2pPr>
            <a:lvl3pPr marL="4572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3pPr>
            <a:lvl4pPr marL="6858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4pPr>
            <a:lvl5pPr marL="9144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5pPr>
          </a:lstStyle>
          <a:p>
            <a:pPr lvl="0"/>
            <a:r>
              <a:rPr lang="en-US" dirty="0"/>
              <a:t>Enter code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85319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411BB17-E0EA-4258-9CA9-222E5E94B2E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1117ECE-DA96-4373-B8B2-4E847C5ACB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8202" y="1991937"/>
            <a:ext cx="9004300" cy="2086725"/>
          </a:xfrm>
        </p:spPr>
        <p:txBody>
          <a:bodyPr anchor="b" anchorCtr="0"/>
          <a:lstStyle>
            <a:lvl1pPr>
              <a:defRPr sz="4800"/>
            </a:lvl1pPr>
          </a:lstStyle>
          <a:p>
            <a:r>
              <a:rPr lang="en-US" dirty="0"/>
              <a:t>Enter quote here. Reposition quote mark graphics to frame the quote.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CC38951-92FB-41A4-A9D4-F3B7D3577EC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8202" y="4622800"/>
            <a:ext cx="9004300" cy="424732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b="1"/>
            </a:lvl1pPr>
          </a:lstStyle>
          <a:p>
            <a:pPr lvl="0"/>
            <a:r>
              <a:rPr lang="en-US" dirty="0"/>
              <a:t>Quoted person’s name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C436BC0-B224-4E6F-99AF-155A3657C05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8202" y="5087204"/>
            <a:ext cx="9004300" cy="341632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en-US" dirty="0"/>
              <a:t>Quoted person’s affiliation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78C2817-0F51-4266-8B55-FD44893C1CA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402173" y="6412705"/>
            <a:ext cx="404768" cy="228600"/>
          </a:xfrm>
          <a:prstGeom prst="rect">
            <a:avLst/>
          </a:prstGeom>
        </p:spPr>
      </p:pic>
      <p:sp>
        <p:nvSpPr>
          <p:cNvPr id="12" name="TextBox 3">
            <a:extLst>
              <a:ext uri="{FF2B5EF4-FFF2-40B4-BE49-F238E27FC236}">
                <a16:creationId xmlns:a16="http://schemas.microsoft.com/office/drawing/2014/main" id="{9DF47FC4-241F-4E92-8538-B563354D3E91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1124821" y="6474053"/>
            <a:ext cx="3962400" cy="10772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9pPr>
          </a:lstStyle>
          <a:p>
            <a:pPr algn="l" defTabSz="109721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x-none" sz="700" dirty="0">
                <a:solidFill>
                  <a:schemeClr val="tx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© 2022, Amazon Web Services, Inc. or its affiliates. All rights reserved.</a:t>
            </a: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544773D3-9693-43F1-AB54-22E05A188AD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88639" y="1981200"/>
            <a:ext cx="309563" cy="309563"/>
          </a:xfr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-1289050" ty="-1289050" sx="35000" sy="35000" flip="none" algn="ctr"/>
          </a:blip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0BA8BABF-B0F1-4409-8061-BAE6D0CCE738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 flipH="1" flipV="1">
            <a:off x="3602573" y="3357776"/>
            <a:ext cx="309563" cy="309563"/>
          </a:xfr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-1289050" ty="-1289050" sx="35000" sy="35000" flip="none" algn="ctr"/>
          </a:blip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00873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248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018944A-83F7-4084-B42C-B939787EAD9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915E6F-C631-449B-B22F-53FD20C9E8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24821" y="2718036"/>
            <a:ext cx="6935451" cy="1421928"/>
          </a:xfrm>
        </p:spPr>
        <p:txBody>
          <a:bodyPr anchor="ctr" anchorCtr="0"/>
          <a:lstStyle>
            <a:lvl1pPr>
              <a:defRPr sz="4800"/>
            </a:lvl1pPr>
          </a:lstStyle>
          <a:p>
            <a:r>
              <a:rPr lang="en-US" dirty="0"/>
              <a:t>Section layout: Enter section name here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2E0B11-0F08-4EEE-BF0E-88DC126DC03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402173" y="6412705"/>
            <a:ext cx="404768" cy="228600"/>
          </a:xfrm>
          <a:prstGeom prst="rect">
            <a:avLst/>
          </a:prstGeom>
        </p:spPr>
      </p:pic>
      <p:sp>
        <p:nvSpPr>
          <p:cNvPr id="6" name="TextBox 3">
            <a:extLst>
              <a:ext uri="{FF2B5EF4-FFF2-40B4-BE49-F238E27FC236}">
                <a16:creationId xmlns:a16="http://schemas.microsoft.com/office/drawing/2014/main" id="{5674C105-84AA-4619-9DA0-E908FE1A9D82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1124821" y="6474053"/>
            <a:ext cx="3962400" cy="10772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9pPr>
          </a:lstStyle>
          <a:p>
            <a:pPr algn="l" defTabSz="109721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x-none" sz="700" dirty="0">
                <a:solidFill>
                  <a:schemeClr val="tx1"/>
                </a:solidFill>
                <a:latin typeface="+mn-lt"/>
                <a:ea typeface="Amazon Ember" charset="0"/>
                <a:cs typeface="Amazon Ember" charset="0"/>
              </a:rPr>
              <a:t>© 2022,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980749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or Demo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22B7929-22D1-4D7C-8F29-A92C89B6B4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915E6F-C631-449B-B22F-53FD20C9E8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24821" y="2385638"/>
            <a:ext cx="6935452" cy="2086725"/>
          </a:xfrm>
        </p:spPr>
        <p:txBody>
          <a:bodyPr anchor="ctr" anchorCtr="0"/>
          <a:lstStyle>
            <a:lvl1pPr>
              <a:defRPr sz="4800"/>
            </a:lvl1pPr>
          </a:lstStyle>
          <a:p>
            <a:r>
              <a:rPr lang="en-US" dirty="0"/>
              <a:t>Video or demo divider: Enter “Video” or “Demo” here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5E92EE-7370-467D-BB56-51156672616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402173" y="6412705"/>
            <a:ext cx="404768" cy="2286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DB2A83E-DA94-4B97-9C9C-683B928E743E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1124821" y="6474053"/>
            <a:ext cx="3962400" cy="10772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9pPr>
          </a:lstStyle>
          <a:p>
            <a:pPr algn="l" defTabSz="109721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x-none" sz="700" dirty="0">
                <a:solidFill>
                  <a:schemeClr val="tx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© 2022,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287464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13ECB39F-2F84-4019-9770-704A8A84EDB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Media Placeholder 6">
            <a:extLst>
              <a:ext uri="{FF2B5EF4-FFF2-40B4-BE49-F238E27FC236}">
                <a16:creationId xmlns:a16="http://schemas.microsoft.com/office/drawing/2014/main" id="{6100FBD5-D226-4B79-8009-A3AA42458FC8}"/>
              </a:ext>
            </a:extLst>
          </p:cNvPr>
          <p:cNvSpPr>
            <a:spLocks noGrp="1"/>
          </p:cNvSpPr>
          <p:nvPr>
            <p:ph type="media" sz="quarter" idx="10" hasCustomPrompt="1"/>
          </p:nvPr>
        </p:nvSpPr>
        <p:spPr>
          <a:xfrm>
            <a:off x="0" y="0"/>
            <a:ext cx="12192000" cy="6858000"/>
          </a:xfrm>
        </p:spPr>
        <p:txBody>
          <a:bodyPr lIns="548640" anchor="ctr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video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C300D94-E16B-4268-9D8D-053D71D5DCA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994672" y="2327672"/>
            <a:ext cx="2202656" cy="22026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CC47802-45EA-47E4-BC12-5237E848131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402173" y="6412705"/>
            <a:ext cx="404768" cy="2286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D3A91D1-3946-4354-A250-2D9D3FD268EC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1124821" y="6474053"/>
            <a:ext cx="3962400" cy="10772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9pPr>
          </a:lstStyle>
          <a:p>
            <a:pPr algn="l" defTabSz="109721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x-none" sz="700" dirty="0">
                <a:solidFill>
                  <a:schemeClr val="tx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© 2022,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527290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D5D51-461F-4BF3-B83C-3319F4FEFF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04800"/>
            <a:ext cx="11430000" cy="64633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Comparison layout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1CA65A-3F20-4CCD-AE7B-297E975BC0E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81000" y="1594568"/>
            <a:ext cx="5476874" cy="42473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31C8FF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BED614-1324-4FC8-94DC-2BB58446A188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80999" y="2133600"/>
            <a:ext cx="5476875" cy="41148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CE1A54-1330-4A91-B63D-5CFA63F9FFDF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334124" y="1594568"/>
            <a:ext cx="5476875" cy="42473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31C8FF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49DC76-96C3-408F-9627-4D642BE1BDD7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334124" y="2133600"/>
            <a:ext cx="5476875" cy="41148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10409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344" userDrawn="1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51A51E-0F08-4B7B-9A9F-00CF3AA310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04800"/>
            <a:ext cx="5600700" cy="1200329"/>
          </a:xfrm>
        </p:spPr>
        <p:txBody>
          <a:bodyPr anchor="t" anchorCtr="0"/>
          <a:lstStyle>
            <a:lvl1pPr>
              <a:defRPr sz="4000"/>
            </a:lvl1pPr>
          </a:lstStyle>
          <a:p>
            <a:r>
              <a:rPr lang="en-US" dirty="0"/>
              <a:t>Content with caption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F6EECF-7227-4AD4-BC6B-F6715716A80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210300" y="310970"/>
            <a:ext cx="5600700" cy="593742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0C0C8A-CCAE-4B98-91F0-838AA4F55C8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381000" y="1725611"/>
            <a:ext cx="5600700" cy="45227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Enter descriptive text here</a:t>
            </a:r>
          </a:p>
        </p:txBody>
      </p:sp>
    </p:spTree>
    <p:extLst>
      <p:ext uri="{BB962C8B-B14F-4D97-AF65-F5344CB8AC3E}">
        <p14:creationId xmlns:p14="http://schemas.microsoft.com/office/powerpoint/2010/main" val="3854058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C643E-9D53-435F-9BF5-216545CC17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04800"/>
            <a:ext cx="5600700" cy="1200329"/>
          </a:xfrm>
        </p:spPr>
        <p:txBody>
          <a:bodyPr anchor="t" anchorCtr="0"/>
          <a:lstStyle>
            <a:lvl1pPr>
              <a:defRPr sz="4000"/>
            </a:lvl1pPr>
          </a:lstStyle>
          <a:p>
            <a:r>
              <a:rPr lang="en-US" dirty="0"/>
              <a:t>Image with caption layout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0FD460-44A4-4368-BEE3-4B57384F2DA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10300" y="310970"/>
            <a:ext cx="5600700" cy="593742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F8F45C-51B3-4A66-AF8A-1A15D1257108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381000" y="1725611"/>
            <a:ext cx="5600700" cy="45227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Enter descriptive text here</a:t>
            </a:r>
          </a:p>
        </p:txBody>
      </p:sp>
    </p:spTree>
    <p:extLst>
      <p:ext uri="{BB962C8B-B14F-4D97-AF65-F5344CB8AC3E}">
        <p14:creationId xmlns:p14="http://schemas.microsoft.com/office/powerpoint/2010/main" val="1829620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9E63AF4-E728-4CAB-AB13-4A7CB952B48F}"/>
              </a:ext>
            </a:extLst>
          </p:cNvPr>
          <p:cNvSpPr txBox="1"/>
          <p:nvPr userDrawn="1"/>
        </p:nvSpPr>
        <p:spPr bwMode="white">
          <a:xfrm>
            <a:off x="200025" y="1854200"/>
            <a:ext cx="8470901" cy="1587500"/>
          </a:xfrm>
          <a:prstGeom prst="rect">
            <a:avLst/>
          </a:prstGeom>
          <a:noFill/>
        </p:spPr>
        <p:txBody>
          <a:bodyPr lIns="182880" tIns="91440" rIns="146304" bIns="91440"/>
          <a:lstStyle>
            <a:lvl1pPr defTabSz="1097278">
              <a:lnSpc>
                <a:spcPct val="90000"/>
              </a:lnSpc>
              <a:spcBef>
                <a:spcPct val="0"/>
              </a:spcBef>
              <a:buNone/>
              <a:defRPr lang="en-US" sz="6600" b="0" cap="none" spc="-118" baseline="0" dirty="0" smtClean="0">
                <a:ln w="3175">
                  <a:noFill/>
                </a:ln>
                <a:solidFill>
                  <a:schemeClr val="bg1"/>
                </a:solidFill>
                <a:effectLst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1pPr>
          </a:lstStyle>
          <a:p>
            <a:pPr eaLnBrk="1" fontAlgn="auto" hangingPunct="1">
              <a:spcAft>
                <a:spcPts val="0"/>
              </a:spcAft>
              <a:defRPr/>
            </a:pPr>
            <a:r>
              <a:rPr sz="9600" b="1" i="0" spc="-300" dirty="0">
                <a:solidFill>
                  <a:schemeClr val="tx1"/>
                </a:solidFill>
                <a:latin typeface="+mn-lt"/>
                <a:ea typeface="Amazon Ember Heavy" panose="020B0603020204020204" pitchFamily="34" charset="0"/>
                <a:cs typeface="Amazon Ember Heavy" panose="020B0603020204020204" pitchFamily="34" charset="0"/>
              </a:rPr>
              <a:t>Thank you!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1FFA190-394C-4586-A84A-BA2A677030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74650" y="3593068"/>
            <a:ext cx="3308350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682D70F-F9C4-4C4C-A916-589EA4438C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4650" y="3962400"/>
            <a:ext cx="3308350" cy="1017224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393A1250-E885-4935-B98D-9C62E4E51F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03650" y="3593068"/>
            <a:ext cx="3308350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F7E9957-AB07-4CE6-BD9E-3631EF6ED5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03650" y="3962400"/>
            <a:ext cx="3308350" cy="1017224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E064B62F-5416-46A2-BBC6-945C362C63D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232650" y="3593068"/>
            <a:ext cx="3308350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4BBE44B1-E140-4E35-AF0B-41A3CDA5CA2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32650" y="3962400"/>
            <a:ext cx="3308350" cy="1017224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32F842A-70BA-4077-9AA4-5FBE998F76B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402173" y="6412705"/>
            <a:ext cx="404768" cy="2286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4B2E977-0BA2-4215-8526-FC70A8510B55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1124821" y="6474053"/>
            <a:ext cx="3962400" cy="10772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9pPr>
          </a:lstStyle>
          <a:p>
            <a:pPr algn="l" defTabSz="109721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x-none" sz="700" dirty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rPr>
              <a:t>© 2022, Amazon Web Services, Inc. or its affiliates. All rights reserved.</a:t>
            </a:r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8C567B24-3D7F-8240-917F-D60B9359771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75752" y="5403173"/>
            <a:ext cx="1039336" cy="1039336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D30FC8B-9AAE-4284-B98F-CB416C1B6218}"/>
              </a:ext>
            </a:extLst>
          </p:cNvPr>
          <p:cNvGrpSpPr/>
          <p:nvPr userDrawn="1"/>
        </p:nvGrpSpPr>
        <p:grpSpPr>
          <a:xfrm>
            <a:off x="7232650" y="5135009"/>
            <a:ext cx="4961114" cy="1039336"/>
            <a:chOff x="7232650" y="5135009"/>
            <a:chExt cx="4961114" cy="1039336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3D9199B-8459-6C49-9361-CDC0DCA3CC3E}"/>
                </a:ext>
              </a:extLst>
            </p:cNvPr>
            <p:cNvSpPr/>
            <p:nvPr userDrawn="1"/>
          </p:nvSpPr>
          <p:spPr bwMode="auto">
            <a:xfrm>
              <a:off x="7232650" y="5238248"/>
              <a:ext cx="832859" cy="832859"/>
            </a:xfrm>
            <a:prstGeom prst="ellipse">
              <a:avLst/>
            </a:prstGeom>
            <a:solidFill>
              <a:schemeClr val="accent5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0" tIns="91440" rIns="0" bIns="0" anchor="ctr"/>
            <a:lstStyle/>
            <a:p>
              <a:pPr algn="ctr" defTabSz="932472" eaLnBrk="1" hangingPunct="1">
                <a:lnSpc>
                  <a:spcPct val="90000"/>
                </a:lnSpc>
                <a:defRPr/>
              </a:pPr>
              <a:endParaRPr lang="en-US" sz="5400" b="1" dirty="0">
                <a:solidFill>
                  <a:schemeClr val="tx1"/>
                </a:solidFill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F59AEA9-F522-0B4E-9599-1AE75F09B6FB}"/>
                </a:ext>
              </a:extLst>
            </p:cNvPr>
            <p:cNvSpPr/>
            <p:nvPr userDrawn="1"/>
          </p:nvSpPr>
          <p:spPr>
            <a:xfrm>
              <a:off x="7637646" y="5238248"/>
              <a:ext cx="4556118" cy="832859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81000">
                  <a:schemeClr val="accent1"/>
                </a:gs>
              </a:gsLst>
              <a:lin ang="1440000" scaled="0"/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828800" rIns="182880" rtlCol="0" anchor="ctr"/>
            <a:lstStyle/>
            <a:p>
              <a:pPr lvl="0">
                <a:lnSpc>
                  <a:spcPct val="80000"/>
                </a:lnSpc>
              </a:pPr>
              <a:endParaRPr lang="en-US" sz="1600" dirty="0">
                <a:solidFill>
                  <a:schemeClr val="bg1"/>
                </a:solidFill>
                <a:cs typeface="Amazon Ember" panose="020B0603020204020204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2EACC32-0B94-2E41-9921-D8CC5D26FF64}"/>
                </a:ext>
              </a:extLst>
            </p:cNvPr>
            <p:cNvSpPr txBox="1"/>
            <p:nvPr userDrawn="1"/>
          </p:nvSpPr>
          <p:spPr>
            <a:xfrm>
              <a:off x="8670926" y="5285345"/>
              <a:ext cx="3394181" cy="7386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 algn="l">
                <a:lnSpc>
                  <a:spcPct val="90000"/>
                </a:lnSpc>
                <a:spcAft>
                  <a:spcPts val="1800"/>
                </a:spcAft>
              </a:pPr>
              <a:r>
                <a:rPr lang="en-US" sz="1600" dirty="0">
                  <a:solidFill>
                    <a:schemeClr val="bg1"/>
                  </a:solidFill>
                  <a:latin typeface="Amazon Ember Display" panose="020F0603020204020204" pitchFamily="34" charset="0"/>
                  <a:ea typeface="Amazon Ember Display" panose="020F0603020204020204" pitchFamily="34" charset="0"/>
                  <a:cs typeface="Amazon Ember Display" panose="020F0603020204020204" pitchFamily="34" charset="0"/>
                </a:rPr>
                <a:t>Please complete the session survey in the </a:t>
              </a:r>
              <a:r>
                <a:rPr lang="en-US" sz="1600" b="1" u="none" dirty="0">
                  <a:solidFill>
                    <a:schemeClr val="bg1"/>
                  </a:solidFill>
                  <a:latin typeface="Amazon Ember Display" panose="020F0603020204020204" pitchFamily="34" charset="0"/>
                  <a:ea typeface="Amazon Ember Display" panose="020F0603020204020204" pitchFamily="34" charset="0"/>
                  <a:cs typeface="Amazon Ember Display" panose="020F0603020204020204" pitchFamily="34" charset="0"/>
                </a:rPr>
                <a:t>mobile app</a:t>
              </a:r>
            </a:p>
          </p:txBody>
        </p:sp>
        <p:pic>
          <p:nvPicPr>
            <p:cNvPr id="23" name="Graphic 22">
              <a:extLst>
                <a:ext uri="{FF2B5EF4-FFF2-40B4-BE49-F238E27FC236}">
                  <a16:creationId xmlns:a16="http://schemas.microsoft.com/office/drawing/2014/main" id="{3E40C947-26C2-3F42-B274-0E8D4DB8126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588009" y="5135009"/>
              <a:ext cx="1039336" cy="103933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83683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 Not U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A4731D4-24B7-407D-A119-09109E0E0D80}"/>
              </a:ext>
            </a:extLst>
          </p:cNvPr>
          <p:cNvSpPr txBox="1"/>
          <p:nvPr userDrawn="1"/>
        </p:nvSpPr>
        <p:spPr>
          <a:xfrm>
            <a:off x="3486150" y="2512370"/>
            <a:ext cx="7353300" cy="1874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80000"/>
              </a:lnSpc>
            </a:pPr>
            <a:r>
              <a:rPr lang="en-US" sz="6000" b="1" dirty="0">
                <a:latin typeface="+mj-lt"/>
              </a:rPr>
              <a:t>Do not use layouts after this slide.</a:t>
            </a:r>
            <a:br>
              <a:rPr lang="en-US" sz="6000" dirty="0">
                <a:latin typeface="+mj-lt"/>
              </a:rPr>
            </a:br>
            <a:r>
              <a:rPr lang="en-US" sz="2000" dirty="0">
                <a:latin typeface="+mj-lt"/>
              </a:rPr>
              <a:t>They are not part of the official template.</a:t>
            </a:r>
            <a:endParaRPr lang="en-US" sz="6000" dirty="0">
              <a:latin typeface="+mj-lt"/>
            </a:endParaRPr>
          </a:p>
        </p:txBody>
      </p:sp>
      <p:pic>
        <p:nvPicPr>
          <p:cNvPr id="7" name="Graphic 6" descr="Stop sign">
            <a:extLst>
              <a:ext uri="{FF2B5EF4-FFF2-40B4-BE49-F238E27FC236}">
                <a16:creationId xmlns:a16="http://schemas.microsoft.com/office/drawing/2014/main" id="{2E1D490C-0B7A-44B5-A2CC-97504831122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7250" y="2114549"/>
            <a:ext cx="2628900" cy="26289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56A91D7-A142-41A9-9775-90FA8A0EC8F4}"/>
              </a:ext>
            </a:extLst>
          </p:cNvPr>
          <p:cNvSpPr/>
          <p:nvPr userDrawn="1"/>
        </p:nvSpPr>
        <p:spPr>
          <a:xfrm>
            <a:off x="381000" y="6337300"/>
            <a:ext cx="3657600" cy="520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mazon Ember Display" panose="020F0603020204020204" pitchFamily="34" charset="0"/>
              <a:ea typeface="Amazon Ember Display" panose="020F0603020204020204" pitchFamily="34" charset="0"/>
              <a:cs typeface="Amazon Ember Display" panose="020F0603020204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9C9795-A7DE-44AB-86EB-C31F4FF745C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402173" y="6412705"/>
            <a:ext cx="404768" cy="2286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FD10465-9422-4481-A798-38FF69E38D1A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1124821" y="6474053"/>
            <a:ext cx="3962400" cy="10772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9pPr>
          </a:lstStyle>
          <a:p>
            <a:pPr algn="l" defTabSz="109721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x-none" sz="700" dirty="0">
                <a:solidFill>
                  <a:schemeClr val="tx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© 2022,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599047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Two Speak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9DEFD35B-362D-4717-8C9F-A3B0026296E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FDF3A4-5795-4C3E-A626-E8705501F60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1000" y="2608370"/>
            <a:ext cx="9144000" cy="1524571"/>
          </a:xfrm>
        </p:spPr>
        <p:txBody>
          <a:bodyPr wrap="square" anchor="t" anchorCtr="0"/>
          <a:lstStyle>
            <a:lvl1pPr algn="l">
              <a:defRPr sz="4800" b="1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Enter 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AD1914-560C-4D5C-AA3F-8A993D908EC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1000" y="1981200"/>
            <a:ext cx="9144000" cy="258532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1200" b="1" i="0" cap="all" spc="300" baseline="0">
                <a:solidFill>
                  <a:srgbClr val="31C8FF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Legal info placeholder (editor use only)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1000" y="5029200"/>
            <a:ext cx="4025900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/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9A53608C-BC1B-4230-9749-DCC8F65E283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62500" y="4622800"/>
            <a:ext cx="4025900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/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DF8E2DE9-BE11-42F7-9EF2-9F9BECFEF91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762500" y="5029200"/>
            <a:ext cx="4025900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/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03CF9C00-615C-4B3B-B347-65EB730F78F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1001" y="1491342"/>
            <a:ext cx="9144000" cy="2585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200" b="1" i="0" cap="all" spc="300" baseline="0">
                <a:solidFill>
                  <a:srgbClr val="31C8FF"/>
                </a:solidFill>
              </a:defRPr>
            </a:lvl1pPr>
          </a:lstStyle>
          <a:p>
            <a:pPr lvl="0"/>
            <a:r>
              <a:rPr lang="en-US" dirty="0"/>
              <a:t>Enter Session ID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149523DA-4A51-497E-92C7-CF95A7A66E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1000" y="4622800"/>
            <a:ext cx="4025900" cy="406400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/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049FCF4-841F-4D40-944B-E091B5ECA59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402173" y="6412705"/>
            <a:ext cx="404768" cy="228600"/>
          </a:xfrm>
          <a:prstGeom prst="rect">
            <a:avLst/>
          </a:prstGeom>
        </p:spPr>
      </p:pic>
      <p:sp>
        <p:nvSpPr>
          <p:cNvPr id="17" name="TextBox 3">
            <a:extLst>
              <a:ext uri="{FF2B5EF4-FFF2-40B4-BE49-F238E27FC236}">
                <a16:creationId xmlns:a16="http://schemas.microsoft.com/office/drawing/2014/main" id="{632B2CD1-6F2D-4A24-9735-19B2978C4440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1124821" y="6474053"/>
            <a:ext cx="3962400" cy="10772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9pPr>
          </a:lstStyle>
          <a:p>
            <a:pPr algn="l" defTabSz="109721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x-none" sz="700" dirty="0">
                <a:solidFill>
                  <a:schemeClr val="tx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© 2022,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484695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248">
          <p15:clr>
            <a:srgbClr val="FBAE40"/>
          </p15:clr>
        </p15:guide>
        <p15:guide id="2" pos="6000">
          <p15:clr>
            <a:srgbClr val="FBAE40"/>
          </p15:clr>
        </p15:guide>
        <p15:guide id="3" orient="horz" pos="2904">
          <p15:clr>
            <a:srgbClr val="FBAE40"/>
          </p15:clr>
        </p15:guide>
        <p15:guide id="4" orient="horz" pos="1632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Three Speak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5CEE417D-56DE-4CCF-A80E-1B815E61743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FDF3A4-5795-4C3E-A626-E8705501F60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1000" y="2608370"/>
            <a:ext cx="9144000" cy="1524571"/>
          </a:xfrm>
        </p:spPr>
        <p:txBody>
          <a:bodyPr wrap="square" anchor="t" anchorCtr="0"/>
          <a:lstStyle>
            <a:lvl1pPr algn="l">
              <a:defRPr sz="4800" b="1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Enter 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AD1914-560C-4D5C-AA3F-8A993D908EC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1000" y="1981200"/>
            <a:ext cx="9144000" cy="258532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1200" b="1" i="0" cap="all" spc="300" baseline="0">
                <a:solidFill>
                  <a:srgbClr val="31C8FF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Legal info placeholder (editor use only)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1000" y="5029200"/>
            <a:ext cx="2986088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/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9A53608C-BC1B-4230-9749-DCC8F65E283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54400" y="4622801"/>
            <a:ext cx="2986088" cy="406400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/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DF8E2DE9-BE11-42F7-9EF2-9F9BECFEF91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54400" y="5029200"/>
            <a:ext cx="2986088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/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92EA97E1-FCDC-4CCD-B17F-956E335BB66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534150" y="4622801"/>
            <a:ext cx="2986088" cy="406400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/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0AC0D4D7-101C-4254-8AC8-372BE24FCC1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534150" y="5029200"/>
            <a:ext cx="2986088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/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C344CD4C-DA6E-48BA-A4DB-CF5CFDA0AA5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1001" y="1491342"/>
            <a:ext cx="9144000" cy="2585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200" b="1" i="0" cap="all" spc="300" baseline="0">
                <a:solidFill>
                  <a:srgbClr val="31C8FF"/>
                </a:solidFill>
              </a:defRPr>
            </a:lvl1pPr>
          </a:lstStyle>
          <a:p>
            <a:pPr lvl="0"/>
            <a:r>
              <a:rPr lang="en-US" dirty="0"/>
              <a:t>Enter Session ID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4A4962B8-F430-410C-AD89-B65843C5D73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1000" y="4622800"/>
            <a:ext cx="2986088" cy="406400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/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FCADF9B-2585-440C-BD1E-DB98F1D0B5D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402173" y="6412705"/>
            <a:ext cx="404768" cy="228600"/>
          </a:xfrm>
          <a:prstGeom prst="rect">
            <a:avLst/>
          </a:prstGeom>
        </p:spPr>
      </p:pic>
      <p:sp>
        <p:nvSpPr>
          <p:cNvPr id="19" name="TextBox 3">
            <a:extLst>
              <a:ext uri="{FF2B5EF4-FFF2-40B4-BE49-F238E27FC236}">
                <a16:creationId xmlns:a16="http://schemas.microsoft.com/office/drawing/2014/main" id="{E63126D1-F088-4FBF-9456-8E6FB0B1BC07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1124821" y="6474053"/>
            <a:ext cx="3962400" cy="10772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9pPr>
          </a:lstStyle>
          <a:p>
            <a:pPr algn="l" defTabSz="109721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x-none" sz="700" dirty="0">
                <a:solidFill>
                  <a:schemeClr val="tx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© 2022,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517347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248">
          <p15:clr>
            <a:srgbClr val="FBAE40"/>
          </p15:clr>
        </p15:guide>
        <p15:guide id="2" pos="6000">
          <p15:clr>
            <a:srgbClr val="FBAE40"/>
          </p15:clr>
        </p15:guide>
        <p15:guide id="3" orient="horz" pos="2904" userDrawn="1">
          <p15:clr>
            <a:srgbClr val="FBAE40"/>
          </p15:clr>
        </p15:guide>
        <p15:guide id="4" orient="horz" pos="1632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91CB6-D820-4A96-8204-600D7D9568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Agenda layout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1750401-572B-4B45-BF07-5D528B05F88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1000" y="1485900"/>
            <a:ext cx="11430000" cy="4762500"/>
          </a:xfrm>
        </p:spPr>
        <p:txBody>
          <a:bodyPr/>
          <a:lstStyle>
            <a:lvl1pPr marL="0" indent="0">
              <a:spcAft>
                <a:spcPts val="3000"/>
              </a:spcAft>
              <a:buNone/>
              <a:defRPr sz="2400"/>
            </a:lvl1pPr>
            <a:lvl2pPr marL="0" indent="0">
              <a:spcAft>
                <a:spcPts val="3000"/>
              </a:spcAft>
              <a:buNone/>
              <a:defRPr sz="2400"/>
            </a:lvl2pPr>
            <a:lvl3pPr marL="0" indent="0">
              <a:spcAft>
                <a:spcPts val="3000"/>
              </a:spcAft>
              <a:buNone/>
              <a:defRPr sz="2400"/>
            </a:lvl3pPr>
            <a:lvl4pPr marL="0" indent="0">
              <a:spcAft>
                <a:spcPts val="3000"/>
              </a:spcAft>
              <a:buNone/>
              <a:defRPr sz="2400"/>
            </a:lvl4pPr>
            <a:lvl5pPr marL="0" indent="0">
              <a:spcAft>
                <a:spcPts val="3000"/>
              </a:spcAft>
              <a:buNone/>
              <a:defRPr sz="2400"/>
            </a:lvl5pPr>
          </a:lstStyle>
          <a:p>
            <a:pPr lvl="0"/>
            <a:r>
              <a:rPr lang="en-US" dirty="0"/>
              <a:t>Enter high-level agenda items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0614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C8CF9-BF86-4458-BFA4-38F0F2DB98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 only layout</a:t>
            </a:r>
          </a:p>
        </p:txBody>
      </p:sp>
    </p:spTree>
    <p:extLst>
      <p:ext uri="{BB962C8B-B14F-4D97-AF65-F5344CB8AC3E}">
        <p14:creationId xmlns:p14="http://schemas.microsoft.com/office/powerpoint/2010/main" val="1425795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with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EBEE133-5D17-45D1-9DD7-8A373C1AB3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3C8CF9-BF86-4458-BFA4-38F0F2DB98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 only layout with art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D610BC5-035A-45BD-94E6-8833F60E8FC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1"/>
            <a:ext cx="80304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6725A0F-8E04-4CA3-B0C5-359B32CA51A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402173" y="6412705"/>
            <a:ext cx="404768" cy="228600"/>
          </a:xfrm>
          <a:prstGeom prst="rect">
            <a:avLst/>
          </a:prstGeom>
        </p:spPr>
      </p:pic>
      <p:sp>
        <p:nvSpPr>
          <p:cNvPr id="9" name="TextBox 3">
            <a:extLst>
              <a:ext uri="{FF2B5EF4-FFF2-40B4-BE49-F238E27FC236}">
                <a16:creationId xmlns:a16="http://schemas.microsoft.com/office/drawing/2014/main" id="{2B78B4ED-351E-4292-9E58-C6ECCFABC42B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1124821" y="6474053"/>
            <a:ext cx="3962400" cy="10772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9pPr>
          </a:lstStyle>
          <a:p>
            <a:pPr algn="l" defTabSz="109721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x-none" sz="700" dirty="0">
                <a:solidFill>
                  <a:schemeClr val="tx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© 2022,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165444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C8CF9-BF86-4458-BFA4-38F0F2DB98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04800"/>
            <a:ext cx="11430000" cy="64633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 and subtitle layout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6213DF-CEC6-4F46-9CD4-5ED4A416AF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1000" y="977900"/>
            <a:ext cx="11430000" cy="258532"/>
          </a:xfrm>
        </p:spPr>
        <p:txBody>
          <a:bodyPr/>
          <a:lstStyle>
            <a:lvl1pPr marL="0" indent="0">
              <a:buNone/>
              <a:defRPr sz="1200" b="1" i="0" cap="all" spc="300" baseline="0">
                <a:solidFill>
                  <a:srgbClr val="31C8FF"/>
                </a:solidFill>
              </a:defRPr>
            </a:lvl1pPr>
          </a:lstStyle>
          <a:p>
            <a:pPr lvl="0"/>
            <a:r>
              <a:rPr lang="en-US" dirty="0"/>
              <a:t>Enter subtitle</a:t>
            </a:r>
          </a:p>
        </p:txBody>
      </p:sp>
    </p:spTree>
    <p:extLst>
      <p:ext uri="{BB962C8B-B14F-4D97-AF65-F5344CB8AC3E}">
        <p14:creationId xmlns:p14="http://schemas.microsoft.com/office/powerpoint/2010/main" val="1024204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864" userDrawn="1">
          <p15:clr>
            <a:srgbClr val="9FCC3B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9339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34B9D35E-D40C-4379-9E3A-608F2B945674}"/>
              </a:ext>
            </a:extLst>
          </p:cNvPr>
          <p:cNvPicPr>
            <a:picLocks noChangeAspect="1"/>
          </p:cNvPicPr>
          <p:nvPr userDrawn="1"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86CC99-EC41-4647-BD17-9EFC9AA4DB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04800"/>
            <a:ext cx="11430000" cy="646331"/>
          </a:xfrm>
          <a:prstGeom prst="rect">
            <a:avLst/>
          </a:prstGeom>
        </p:spPr>
        <p:txBody>
          <a:bodyPr vert="horz" wrap="square" lIns="0" tIns="45720" rIns="0" bIns="45720" rtlCol="0" anchor="t" anchorCtr="0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928EF9-1BCD-42D2-8B21-6150BBD86F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0999" y="1485900"/>
            <a:ext cx="11429999" cy="2009781"/>
          </a:xfrm>
          <a:prstGeom prst="rect">
            <a:avLst/>
          </a:prstGeom>
        </p:spPr>
        <p:txBody>
          <a:bodyPr vert="horz" lIns="0" tIns="45720" rIns="0" bIns="4572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484D14-2EC8-4252-96DA-F75A75EAF3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9532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818714-7893-4A3A-9130-79EF6BF69A14}" type="datetimeFigureOut">
              <a:rPr lang="en-US" smtClean="0"/>
              <a:pPr/>
              <a:t>11/21/23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5B18F2-2506-4A8B-983C-1A77A245E6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9532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925A29-F4EF-4A12-9095-1B88A1BDDE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9532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F48DEFA-F6EC-4A9C-98D7-BB1ADB81D55C}"/>
              </a:ext>
            </a:extLst>
          </p:cNvPr>
          <p:cNvPicPr>
            <a:picLocks noChangeAspect="1"/>
          </p:cNvPicPr>
          <p:nvPr userDrawn="1"/>
        </p:nvPicPr>
        <p:blipFill>
          <a:blip r:embed="rId32"/>
          <a:stretch>
            <a:fillRect/>
          </a:stretch>
        </p:blipFill>
        <p:spPr>
          <a:xfrm>
            <a:off x="0" y="1"/>
            <a:ext cx="80304" cy="6858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22AA5C4-C6BB-435E-BF9E-B1A294871A16}"/>
              </a:ext>
            </a:extLst>
          </p:cNvPr>
          <p:cNvPicPr>
            <a:picLocks noChangeAspect="1"/>
          </p:cNvPicPr>
          <p:nvPr userDrawn="1"/>
        </p:nvPicPr>
        <p:blipFill>
          <a:blip r:embed="rId33"/>
          <a:srcRect/>
          <a:stretch/>
        </p:blipFill>
        <p:spPr>
          <a:xfrm>
            <a:off x="402173" y="6412705"/>
            <a:ext cx="404768" cy="228600"/>
          </a:xfrm>
          <a:prstGeom prst="rect">
            <a:avLst/>
          </a:prstGeom>
        </p:spPr>
      </p:pic>
      <p:sp>
        <p:nvSpPr>
          <p:cNvPr id="15" name="TextBox 3">
            <a:extLst>
              <a:ext uri="{FF2B5EF4-FFF2-40B4-BE49-F238E27FC236}">
                <a16:creationId xmlns:a16="http://schemas.microsoft.com/office/drawing/2014/main" id="{E3D5AC02-352C-43C8-9E46-87CBFCCFC644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1124821" y="6474053"/>
            <a:ext cx="3962400" cy="10772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9pPr>
          </a:lstStyle>
          <a:p>
            <a:pPr algn="l" defTabSz="109721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x-none" sz="700" dirty="0">
                <a:solidFill>
                  <a:schemeClr val="tx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© 2022,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711489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8" r:id="rId1"/>
    <p:sldLayoutId id="2147483649" r:id="rId2"/>
    <p:sldLayoutId id="2147483659" r:id="rId3"/>
    <p:sldLayoutId id="2147483660" r:id="rId4"/>
    <p:sldLayoutId id="2147483661" r:id="rId5"/>
    <p:sldLayoutId id="2147483654" r:id="rId6"/>
    <p:sldLayoutId id="2147483662" r:id="rId7"/>
    <p:sldLayoutId id="2147483663" r:id="rId8"/>
    <p:sldLayoutId id="2147483655" r:id="rId9"/>
    <p:sldLayoutId id="2147483650" r:id="rId10"/>
    <p:sldLayoutId id="2147483665" r:id="rId11"/>
    <p:sldLayoutId id="2147483664" r:id="rId12"/>
    <p:sldLayoutId id="2147483666" r:id="rId13"/>
    <p:sldLayoutId id="2147483667" r:id="rId14"/>
    <p:sldLayoutId id="2147483668" r:id="rId15"/>
    <p:sldLayoutId id="2147483669" r:id="rId16"/>
    <p:sldLayoutId id="2147483652" r:id="rId17"/>
    <p:sldLayoutId id="2147483670" r:id="rId18"/>
    <p:sldLayoutId id="2147483671" r:id="rId19"/>
    <p:sldLayoutId id="2147483672" r:id="rId20"/>
    <p:sldLayoutId id="2147483673" r:id="rId21"/>
    <p:sldLayoutId id="2147483651" r:id="rId22"/>
    <p:sldLayoutId id="2147483674" r:id="rId23"/>
    <p:sldLayoutId id="2147483675" r:id="rId24"/>
    <p:sldLayoutId id="2147483653" r:id="rId25"/>
    <p:sldLayoutId id="2147483656" r:id="rId26"/>
    <p:sldLayoutId id="2147483657" r:id="rId27"/>
    <p:sldLayoutId id="2147483681" r:id="rId28"/>
    <p:sldLayoutId id="2147483678" r:id="rId2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tx1"/>
          </a:solidFill>
          <a:latin typeface="Amazon Ember Display" panose="020F0603020204020204" pitchFamily="34" charset="0"/>
          <a:ea typeface="Amazon Ember Display" panose="020F0603020204020204" pitchFamily="34" charset="0"/>
          <a:cs typeface="Amazon Ember Display" panose="020F06030202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SzPct val="90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mazon Ember Display" panose="020F0603020204020204" pitchFamily="34" charset="0"/>
          <a:ea typeface="Amazon Ember Display" panose="020F0603020204020204" pitchFamily="34" charset="0"/>
          <a:cs typeface="Amazon Ember Display" panose="020F0603020204020204" pitchFamily="34" charset="0"/>
        </a:defRPr>
      </a:lvl1pPr>
      <a:lvl2pPr marL="514350" indent="-22860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SzPct val="90000"/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Amazon Ember Display" panose="020F0603020204020204" pitchFamily="34" charset="0"/>
          <a:ea typeface="Amazon Ember Display" panose="020F0603020204020204" pitchFamily="34" charset="0"/>
          <a:cs typeface="Amazon Ember Display" panose="020F0603020204020204" pitchFamily="34" charset="0"/>
        </a:defRPr>
      </a:lvl2pPr>
      <a:lvl3pPr marL="857250" indent="-22860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mazon Ember" panose="020B0603020204020204" pitchFamily="34" charset="0"/>
        <a:buChar char="–"/>
        <a:defRPr sz="1800" kern="1200">
          <a:solidFill>
            <a:schemeClr val="tx1"/>
          </a:solidFill>
          <a:latin typeface="Amazon Ember Display" panose="020F0603020204020204" pitchFamily="34" charset="0"/>
          <a:ea typeface="Amazon Ember Display" panose="020F0603020204020204" pitchFamily="34" charset="0"/>
          <a:cs typeface="Amazon Ember Display" panose="020F0603020204020204" pitchFamily="34" charset="0"/>
        </a:defRPr>
      </a:lvl3pPr>
      <a:lvl4pPr marL="1085850" indent="-17145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Amazon Ember Display" panose="020F0603020204020204" pitchFamily="34" charset="0"/>
          <a:ea typeface="Amazon Ember Display" panose="020F0603020204020204" pitchFamily="34" charset="0"/>
          <a:cs typeface="Amazon Ember Display" panose="020F0603020204020204" pitchFamily="34" charset="0"/>
        </a:defRPr>
      </a:lvl4pPr>
      <a:lvl5pPr marL="1314450" indent="-17145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Amazon Ember Display" panose="020F0603020204020204" pitchFamily="34" charset="0"/>
          <a:ea typeface="Amazon Ember Display" panose="020F0603020204020204" pitchFamily="34" charset="0"/>
          <a:cs typeface="Amazon Ember Display" panose="020F06030202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40" userDrawn="1">
          <p15:clr>
            <a:srgbClr val="F26B43"/>
          </p15:clr>
        </p15:guide>
        <p15:guide id="2" pos="7440" userDrawn="1">
          <p15:clr>
            <a:srgbClr val="F26B43"/>
          </p15:clr>
        </p15:guide>
        <p15:guide id="3" orient="horz" pos="192" userDrawn="1">
          <p15:clr>
            <a:srgbClr val="F26B43"/>
          </p15:clr>
        </p15:guide>
        <p15:guide id="4" orient="horz" pos="3936" userDrawn="1">
          <p15:clr>
            <a:srgbClr val="F26B43"/>
          </p15:clr>
        </p15:guide>
        <p15:guide id="5" orient="horz" pos="93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10" Type="http://schemas.openxmlformats.org/officeDocument/2006/relationships/image" Target="../media/image23.sv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24.png"/><Relationship Id="rId7" Type="http://schemas.openxmlformats.org/officeDocument/2006/relationships/image" Target="../media/image27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.png"/><Relationship Id="rId5" Type="http://schemas.openxmlformats.org/officeDocument/2006/relationships/image" Target="../media/image17.png"/><Relationship Id="rId4" Type="http://schemas.openxmlformats.org/officeDocument/2006/relationships/image" Target="../media/image2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88C4BDC-8A45-7E44-B12A-C4CEFF2E709A}"/>
              </a:ext>
            </a:extLst>
          </p:cNvPr>
          <p:cNvSpPr/>
          <p:nvPr/>
        </p:nvSpPr>
        <p:spPr>
          <a:xfrm>
            <a:off x="422752" y="850900"/>
            <a:ext cx="3261522" cy="5488498"/>
          </a:xfrm>
          <a:prstGeom prst="rect">
            <a:avLst/>
          </a:prstGeom>
          <a:noFill/>
          <a:ln w="12700">
            <a:solidFill>
              <a:srgbClr val="A165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A165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Lattice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E08928B-C281-954B-AFB7-31ACD51AD3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422752" y="852771"/>
            <a:ext cx="353568" cy="353568"/>
          </a:xfrm>
          <a:prstGeom prst="rect">
            <a:avLst/>
          </a:prstGeom>
        </p:spPr>
      </p:pic>
      <p:sp>
        <p:nvSpPr>
          <p:cNvPr id="12" name="TextBox 12">
            <a:extLst>
              <a:ext uri="{FF2B5EF4-FFF2-40B4-BE49-F238E27FC236}">
                <a16:creationId xmlns:a16="http://schemas.microsoft.com/office/drawing/2014/main" id="{41EA4E83-5344-CD48-B89E-B40C776900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4106" y="3217343"/>
            <a:ext cx="1013770" cy="461665"/>
          </a:xfrm>
          <a:prstGeom prst="rect">
            <a:avLst/>
          </a:prstGeom>
          <a:noFill/>
          <a:ln w="9525">
            <a:solidFill>
              <a:srgbClr val="A165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Target Group-v2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D952307-1FA0-D44D-B142-A54E96E7B5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7878" y="2574168"/>
            <a:ext cx="2525168" cy="461665"/>
          </a:xfrm>
          <a:prstGeom prst="rect">
            <a:avLst/>
          </a:prstGeom>
          <a:noFill/>
          <a:ln w="9525">
            <a:solidFill>
              <a:srgbClr val="A165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Service with Service Policy</a:t>
            </a:r>
          </a:p>
          <a:p>
            <a:pPr algn="ctr" eaLnBrk="1" hangingPunct="1"/>
            <a:endParaRPr lang="en-US" altLang="en-US" sz="1200" dirty="0">
              <a:latin typeface="Arial" panose="020B0604020202020204" pitchFamily="34" charset="0"/>
              <a:ea typeface="Amazon Ember" panose="020B0603020204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2">
            <a:extLst>
              <a:ext uri="{FF2B5EF4-FFF2-40B4-BE49-F238E27FC236}">
                <a16:creationId xmlns:a16="http://schemas.microsoft.com/office/drawing/2014/main" id="{0C5BB982-B099-C944-8C3F-637F65EF2F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02566" y="3200121"/>
            <a:ext cx="1013770" cy="461665"/>
          </a:xfrm>
          <a:prstGeom prst="rect">
            <a:avLst/>
          </a:prstGeom>
          <a:noFill/>
          <a:ln w="9525">
            <a:solidFill>
              <a:srgbClr val="A165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Target Group-v1</a:t>
            </a:r>
          </a:p>
        </p:txBody>
      </p:sp>
      <p:sp>
        <p:nvSpPr>
          <p:cNvPr id="15" name="TextBox 12">
            <a:extLst>
              <a:ext uri="{FF2B5EF4-FFF2-40B4-BE49-F238E27FC236}">
                <a16:creationId xmlns:a16="http://schemas.microsoft.com/office/drawing/2014/main" id="{EB83CF3F-9343-1B42-BFD5-C0CEE2A677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4229" y="3848318"/>
            <a:ext cx="617975" cy="276999"/>
          </a:xfrm>
          <a:prstGeom prst="rect">
            <a:avLst/>
          </a:prstGeom>
          <a:noFill/>
          <a:ln w="9525">
            <a:solidFill>
              <a:srgbClr val="A165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Target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2BC8631-4AF8-384F-BFB5-534363DBC606}"/>
              </a:ext>
            </a:extLst>
          </p:cNvPr>
          <p:cNvCxnSpPr>
            <a:cxnSpLocks/>
            <a:stCxn id="14" idx="0"/>
            <a:endCxn id="13" idx="2"/>
          </p:cNvCxnSpPr>
          <p:nvPr/>
        </p:nvCxnSpPr>
        <p:spPr>
          <a:xfrm flipH="1" flipV="1">
            <a:off x="2170462" y="3035833"/>
            <a:ext cx="738989" cy="164288"/>
          </a:xfrm>
          <a:prstGeom prst="straightConnector1">
            <a:avLst/>
          </a:prstGeom>
          <a:ln w="12700">
            <a:solidFill>
              <a:srgbClr val="8FA7C4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701AA8D-9AAC-6A44-8CB4-A4901433EE30}"/>
              </a:ext>
            </a:extLst>
          </p:cNvPr>
          <p:cNvCxnSpPr>
            <a:cxnSpLocks/>
            <a:stCxn id="15" idx="0"/>
            <a:endCxn id="12" idx="2"/>
          </p:cNvCxnSpPr>
          <p:nvPr/>
        </p:nvCxnSpPr>
        <p:spPr>
          <a:xfrm flipV="1">
            <a:off x="1103217" y="3679008"/>
            <a:ext cx="307774" cy="169310"/>
          </a:xfrm>
          <a:prstGeom prst="straightConnector1">
            <a:avLst/>
          </a:prstGeom>
          <a:ln w="12700">
            <a:solidFill>
              <a:srgbClr val="8FA7C4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1318FEF-A4BA-A042-9FC5-A5F720834F12}"/>
              </a:ext>
            </a:extLst>
          </p:cNvPr>
          <p:cNvCxnSpPr>
            <a:cxnSpLocks/>
            <a:stCxn id="12" idx="0"/>
            <a:endCxn id="13" idx="2"/>
          </p:cNvCxnSpPr>
          <p:nvPr/>
        </p:nvCxnSpPr>
        <p:spPr>
          <a:xfrm flipV="1">
            <a:off x="1410991" y="3035833"/>
            <a:ext cx="759471" cy="181510"/>
          </a:xfrm>
          <a:prstGeom prst="straightConnector1">
            <a:avLst/>
          </a:prstGeom>
          <a:ln w="12700">
            <a:solidFill>
              <a:srgbClr val="8FA7C4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13C5F82-A84A-FC4E-8968-877F8EDC906C}"/>
              </a:ext>
            </a:extLst>
          </p:cNvPr>
          <p:cNvCxnSpPr>
            <a:cxnSpLocks/>
            <a:stCxn id="147" idx="0"/>
            <a:endCxn id="14" idx="2"/>
          </p:cNvCxnSpPr>
          <p:nvPr/>
        </p:nvCxnSpPr>
        <p:spPr>
          <a:xfrm flipV="1">
            <a:off x="2535851" y="3661786"/>
            <a:ext cx="373600" cy="181094"/>
          </a:xfrm>
          <a:prstGeom prst="straightConnector1">
            <a:avLst/>
          </a:prstGeom>
          <a:ln w="12700">
            <a:solidFill>
              <a:srgbClr val="8FA7C4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431B664-AFD3-EB4F-8D3B-6B20AE6EEF74}"/>
              </a:ext>
            </a:extLst>
          </p:cNvPr>
          <p:cNvCxnSpPr>
            <a:cxnSpLocks/>
            <a:stCxn id="13" idx="0"/>
            <a:endCxn id="115" idx="2"/>
          </p:cNvCxnSpPr>
          <p:nvPr/>
        </p:nvCxnSpPr>
        <p:spPr>
          <a:xfrm flipH="1" flipV="1">
            <a:off x="2169796" y="2120869"/>
            <a:ext cx="666" cy="453299"/>
          </a:xfrm>
          <a:prstGeom prst="straightConnector1">
            <a:avLst/>
          </a:prstGeom>
          <a:ln w="12700">
            <a:solidFill>
              <a:srgbClr val="8FA7C4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12">
            <a:extLst>
              <a:ext uri="{FF2B5EF4-FFF2-40B4-BE49-F238E27FC236}">
                <a16:creationId xmlns:a16="http://schemas.microsoft.com/office/drawing/2014/main" id="{9EA1A96D-2DD8-F142-AAA9-1CFDD2AB7F64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-46366" y="1832100"/>
            <a:ext cx="1251919" cy="276999"/>
          </a:xfrm>
          <a:prstGeom prst="rect">
            <a:avLst/>
          </a:prstGeom>
          <a:noFill/>
          <a:ln w="9525">
            <a:solidFill>
              <a:srgbClr val="A165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Service Policy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2E142A3-8472-F144-9494-D0F31E835B4F}"/>
              </a:ext>
            </a:extLst>
          </p:cNvPr>
          <p:cNvSpPr/>
          <p:nvPr/>
        </p:nvSpPr>
        <p:spPr>
          <a:xfrm>
            <a:off x="3791411" y="850901"/>
            <a:ext cx="4438771" cy="5499412"/>
          </a:xfrm>
          <a:prstGeom prst="rect">
            <a:avLst/>
          </a:prstGeom>
          <a:noFill/>
          <a:ln w="12700">
            <a:solidFill>
              <a:srgbClr val="FF99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FF990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Amazon EKS</a:t>
            </a:r>
          </a:p>
        </p:txBody>
      </p:sp>
      <p:pic>
        <p:nvPicPr>
          <p:cNvPr id="28" name="Graphic 23">
            <a:extLst>
              <a:ext uri="{FF2B5EF4-FFF2-40B4-BE49-F238E27FC236}">
                <a16:creationId xmlns:a16="http://schemas.microsoft.com/office/drawing/2014/main" id="{B1C6410B-DEE2-5A4D-8B78-0B3C8A444B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1411" y="848124"/>
            <a:ext cx="353568" cy="353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TextBox 12">
            <a:extLst>
              <a:ext uri="{FF2B5EF4-FFF2-40B4-BE49-F238E27FC236}">
                <a16:creationId xmlns:a16="http://schemas.microsoft.com/office/drawing/2014/main" id="{4CF3B0D7-8DFB-0D4F-996D-6A94120268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84294" y="1442447"/>
            <a:ext cx="1859496" cy="461665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GatewayClass</a:t>
            </a:r>
          </a:p>
          <a:p>
            <a:pPr algn="ctr" eaLnBrk="1" hangingPunct="1"/>
            <a:endParaRPr lang="en-US" altLang="en-US" sz="1200" dirty="0">
              <a:latin typeface="Arial" panose="020B0604020202020204" pitchFamily="34" charset="0"/>
              <a:ea typeface="Amazon Ember" panose="020B0603020204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TextBox 12">
            <a:extLst>
              <a:ext uri="{FF2B5EF4-FFF2-40B4-BE49-F238E27FC236}">
                <a16:creationId xmlns:a16="http://schemas.microsoft.com/office/drawing/2014/main" id="{6DA15666-C3BE-D845-834C-D9DF85E064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66855" y="2220259"/>
            <a:ext cx="1859496" cy="461665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Gateway</a:t>
            </a:r>
          </a:p>
          <a:p>
            <a:pPr algn="ctr" eaLnBrk="1" hangingPunct="1"/>
            <a:endParaRPr lang="en-US" altLang="en-US" sz="1200" dirty="0">
              <a:latin typeface="Arial" panose="020B0604020202020204" pitchFamily="34" charset="0"/>
              <a:ea typeface="Amazon Ember" panose="020B0603020204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TextBox 12">
            <a:extLst>
              <a:ext uri="{FF2B5EF4-FFF2-40B4-BE49-F238E27FC236}">
                <a16:creationId xmlns:a16="http://schemas.microsoft.com/office/drawing/2014/main" id="{24412D97-39FD-4A42-B205-573D0540CB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84294" y="3020367"/>
            <a:ext cx="1859496" cy="461665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HTTPRoute</a:t>
            </a:r>
          </a:p>
          <a:p>
            <a:pPr algn="ctr" eaLnBrk="1" hangingPunct="1"/>
            <a:endParaRPr lang="en-US" altLang="en-US" sz="1200" dirty="0">
              <a:latin typeface="Arial" panose="020B0604020202020204" pitchFamily="34" charset="0"/>
              <a:ea typeface="Amazon Ember" panose="020B0603020204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TextBox 12">
            <a:extLst>
              <a:ext uri="{FF2B5EF4-FFF2-40B4-BE49-F238E27FC236}">
                <a16:creationId xmlns:a16="http://schemas.microsoft.com/office/drawing/2014/main" id="{BFA855D3-1606-6248-A101-D6E926C548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47541" y="3638886"/>
            <a:ext cx="1297607" cy="461665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K8s Service -1</a:t>
            </a:r>
          </a:p>
          <a:p>
            <a:pPr algn="ctr" eaLnBrk="1" hangingPunct="1"/>
            <a:endParaRPr lang="en-US" altLang="en-US" sz="1200" dirty="0">
              <a:latin typeface="Arial" panose="020B0604020202020204" pitchFamily="34" charset="0"/>
              <a:ea typeface="Amazon Ember" panose="020B0603020204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TextBox 12">
            <a:extLst>
              <a:ext uri="{FF2B5EF4-FFF2-40B4-BE49-F238E27FC236}">
                <a16:creationId xmlns:a16="http://schemas.microsoft.com/office/drawing/2014/main" id="{A4661D8B-9E59-624D-A15F-A4A8A68DF9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16630" y="3632868"/>
            <a:ext cx="1239561" cy="461665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K8s Service-2</a:t>
            </a:r>
          </a:p>
          <a:p>
            <a:pPr algn="ctr" eaLnBrk="1" hangingPunct="1"/>
            <a:endParaRPr lang="en-US" altLang="en-US" sz="1200" dirty="0">
              <a:latin typeface="Arial" panose="020B0604020202020204" pitchFamily="34" charset="0"/>
              <a:ea typeface="Amazon Ember" panose="020B0603020204020204" pitchFamily="34" charset="0"/>
              <a:cs typeface="Arial" panose="020B0604020202020204" pitchFamily="34" charset="0"/>
            </a:endParaRP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2CD7DCC4-B4A2-D949-AA4B-F9D1F9F1E290}"/>
              </a:ext>
            </a:extLst>
          </p:cNvPr>
          <p:cNvCxnSpPr>
            <a:cxnSpLocks/>
            <a:endCxn id="36" idx="1"/>
          </p:cNvCxnSpPr>
          <p:nvPr/>
        </p:nvCxnSpPr>
        <p:spPr>
          <a:xfrm>
            <a:off x="3423727" y="1898625"/>
            <a:ext cx="943128" cy="552467"/>
          </a:xfrm>
          <a:prstGeom prst="straightConnector1">
            <a:avLst/>
          </a:prstGeom>
          <a:ln w="25400">
            <a:solidFill>
              <a:srgbClr val="FFFF00"/>
            </a:solidFill>
            <a:headEnd type="arrow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84E764C6-E33E-B04F-BA91-BB6502E9F908}"/>
              </a:ext>
            </a:extLst>
          </p:cNvPr>
          <p:cNvCxnSpPr>
            <a:cxnSpLocks/>
            <a:stCxn id="13" idx="3"/>
            <a:endCxn id="37" idx="1"/>
          </p:cNvCxnSpPr>
          <p:nvPr/>
        </p:nvCxnSpPr>
        <p:spPr>
          <a:xfrm>
            <a:off x="3433046" y="2805001"/>
            <a:ext cx="951248" cy="446199"/>
          </a:xfrm>
          <a:prstGeom prst="straightConnector1">
            <a:avLst/>
          </a:prstGeom>
          <a:ln w="25400">
            <a:solidFill>
              <a:srgbClr val="FFFF00"/>
            </a:solidFill>
            <a:headEnd type="arrow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35EAE73D-49AC-1643-99CA-FBA51AB2E38D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1917876" y="3448176"/>
            <a:ext cx="3496428" cy="623457"/>
          </a:xfrm>
          <a:prstGeom prst="straightConnector1">
            <a:avLst/>
          </a:prstGeom>
          <a:ln w="25400">
            <a:solidFill>
              <a:srgbClr val="FFFF00"/>
            </a:solidFill>
            <a:headEnd type="arrow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43DACCC9-DE04-4C46-9619-6393A274F931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3416336" y="3430954"/>
            <a:ext cx="527554" cy="294670"/>
          </a:xfrm>
          <a:prstGeom prst="straightConnector1">
            <a:avLst/>
          </a:prstGeom>
          <a:ln w="25400">
            <a:solidFill>
              <a:srgbClr val="FFFF00"/>
            </a:solidFill>
            <a:headEnd type="arrow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011950DF-3F48-044A-A989-28AC76867241}"/>
              </a:ext>
            </a:extLst>
          </p:cNvPr>
          <p:cNvCxnSpPr>
            <a:cxnSpLocks/>
            <a:stCxn id="147" idx="2"/>
            <a:endCxn id="45" idx="1"/>
          </p:cNvCxnSpPr>
          <p:nvPr/>
        </p:nvCxnSpPr>
        <p:spPr>
          <a:xfrm>
            <a:off x="2535851" y="4119879"/>
            <a:ext cx="1408039" cy="1110151"/>
          </a:xfrm>
          <a:prstGeom prst="straightConnector1">
            <a:avLst/>
          </a:prstGeom>
          <a:ln w="25400">
            <a:solidFill>
              <a:srgbClr val="FFFF00"/>
            </a:solidFill>
            <a:headEnd type="arrow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49AFE805-E0C8-F841-8B14-4EED8C1B1392}"/>
              </a:ext>
            </a:extLst>
          </p:cNvPr>
          <p:cNvCxnSpPr>
            <a:cxnSpLocks/>
            <a:stCxn id="15" idx="2"/>
          </p:cNvCxnSpPr>
          <p:nvPr/>
        </p:nvCxnSpPr>
        <p:spPr>
          <a:xfrm>
            <a:off x="1103217" y="4125317"/>
            <a:ext cx="0" cy="1679959"/>
          </a:xfrm>
          <a:prstGeom prst="straightConnector1">
            <a:avLst/>
          </a:prstGeom>
          <a:ln w="25400">
            <a:solidFill>
              <a:srgbClr val="FFFF00"/>
            </a:solidFill>
            <a:headEnd type="arrow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FD4BEC1D-422E-A24F-996C-A30487EB2AEE}"/>
              </a:ext>
            </a:extLst>
          </p:cNvPr>
          <p:cNvCxnSpPr>
            <a:cxnSpLocks/>
          </p:cNvCxnSpPr>
          <p:nvPr/>
        </p:nvCxnSpPr>
        <p:spPr>
          <a:xfrm flipV="1">
            <a:off x="5314042" y="1904112"/>
            <a:ext cx="0" cy="318361"/>
          </a:xfrm>
          <a:prstGeom prst="straightConnector1">
            <a:avLst/>
          </a:prstGeom>
          <a:ln w="12700">
            <a:solidFill>
              <a:srgbClr val="8FA7C4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06267BF5-082D-3644-A87B-015687517578}"/>
              </a:ext>
            </a:extLst>
          </p:cNvPr>
          <p:cNvCxnSpPr>
            <a:cxnSpLocks/>
          </p:cNvCxnSpPr>
          <p:nvPr/>
        </p:nvCxnSpPr>
        <p:spPr>
          <a:xfrm flipV="1">
            <a:off x="5296603" y="2702006"/>
            <a:ext cx="0" cy="318361"/>
          </a:xfrm>
          <a:prstGeom prst="straightConnector1">
            <a:avLst/>
          </a:prstGeom>
          <a:ln w="12700">
            <a:solidFill>
              <a:srgbClr val="8FA7C4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30218E15-712F-5149-B607-586A93B89F26}"/>
              </a:ext>
            </a:extLst>
          </p:cNvPr>
          <p:cNvCxnSpPr>
            <a:cxnSpLocks/>
            <a:stCxn id="39" idx="0"/>
          </p:cNvCxnSpPr>
          <p:nvPr/>
        </p:nvCxnSpPr>
        <p:spPr>
          <a:xfrm flipH="1" flipV="1">
            <a:off x="5344511" y="3496173"/>
            <a:ext cx="691900" cy="136695"/>
          </a:xfrm>
          <a:prstGeom prst="straightConnector1">
            <a:avLst/>
          </a:prstGeom>
          <a:ln w="12700">
            <a:solidFill>
              <a:srgbClr val="8FA7C4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18721487-087A-CA4C-8C15-76DAB552869F}"/>
              </a:ext>
            </a:extLst>
          </p:cNvPr>
          <p:cNvCxnSpPr>
            <a:cxnSpLocks/>
            <a:stCxn id="37" idx="2"/>
            <a:endCxn id="38" idx="0"/>
          </p:cNvCxnSpPr>
          <p:nvPr/>
        </p:nvCxnSpPr>
        <p:spPr>
          <a:xfrm flipH="1">
            <a:off x="4596345" y="3482032"/>
            <a:ext cx="717697" cy="156854"/>
          </a:xfrm>
          <a:prstGeom prst="straightConnector1">
            <a:avLst/>
          </a:prstGeom>
          <a:ln w="12700">
            <a:solidFill>
              <a:srgbClr val="8FA7C4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DC9FF847-E85D-3448-9A15-42D96DB51518}"/>
              </a:ext>
            </a:extLst>
          </p:cNvPr>
          <p:cNvCxnSpPr>
            <a:cxnSpLocks/>
            <a:endCxn id="38" idx="2"/>
          </p:cNvCxnSpPr>
          <p:nvPr/>
        </p:nvCxnSpPr>
        <p:spPr>
          <a:xfrm flipV="1">
            <a:off x="4596345" y="4100551"/>
            <a:ext cx="0" cy="153434"/>
          </a:xfrm>
          <a:prstGeom prst="straightConnector1">
            <a:avLst/>
          </a:prstGeom>
          <a:ln w="12700">
            <a:solidFill>
              <a:srgbClr val="8FA7C4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4" name="Group 73">
            <a:extLst>
              <a:ext uri="{FF2B5EF4-FFF2-40B4-BE49-F238E27FC236}">
                <a16:creationId xmlns:a16="http://schemas.microsoft.com/office/drawing/2014/main" id="{EC138FB0-79DA-430D-9336-B0CAA1C3B493}"/>
              </a:ext>
            </a:extLst>
          </p:cNvPr>
          <p:cNvGrpSpPr/>
          <p:nvPr/>
        </p:nvGrpSpPr>
        <p:grpSpPr>
          <a:xfrm>
            <a:off x="7194262" y="1075024"/>
            <a:ext cx="958596" cy="829088"/>
            <a:chOff x="6501444" y="1196765"/>
            <a:chExt cx="958596" cy="829088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05C62F6-48A8-43B2-A3CE-2799FDC63D43}"/>
                </a:ext>
              </a:extLst>
            </p:cNvPr>
            <p:cNvSpPr txBox="1"/>
            <p:nvPr/>
          </p:nvSpPr>
          <p:spPr>
            <a:xfrm>
              <a:off x="6501444" y="1564188"/>
              <a:ext cx="958596" cy="461665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 algn="l"/>
              <a:r>
                <a:rPr lang="en-US" sz="1200" dirty="0"/>
                <a:t>Infrastructure</a:t>
              </a:r>
            </a:p>
            <a:p>
              <a:pPr algn="ctr"/>
              <a:r>
                <a:rPr lang="en-US" sz="1200" dirty="0"/>
                <a:t>provider</a:t>
              </a:r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3CF009EF-D3C8-4B3B-A09E-470EEB258409}"/>
                </a:ext>
              </a:extLst>
            </p:cNvPr>
            <p:cNvGrpSpPr/>
            <p:nvPr/>
          </p:nvGrpSpPr>
          <p:grpSpPr>
            <a:xfrm>
              <a:off x="6545334" y="1196765"/>
              <a:ext cx="826590" cy="461665"/>
              <a:chOff x="9304237" y="2069727"/>
              <a:chExt cx="1042275" cy="563663"/>
            </a:xfrm>
          </p:grpSpPr>
          <p:pic>
            <p:nvPicPr>
              <p:cNvPr id="32" name="Graphic 31" descr="Construction worker">
                <a:extLst>
                  <a:ext uri="{FF2B5EF4-FFF2-40B4-BE49-F238E27FC236}">
                    <a16:creationId xmlns:a16="http://schemas.microsoft.com/office/drawing/2014/main" id="{EBFB5D60-D8F8-4C68-B090-FA658749C7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9304237" y="2069727"/>
                <a:ext cx="563663" cy="563663"/>
              </a:xfrm>
              <a:prstGeom prst="rect">
                <a:avLst/>
              </a:prstGeom>
            </p:spPr>
          </p:pic>
          <p:pic>
            <p:nvPicPr>
              <p:cNvPr id="54" name="Graphic 53" descr="Construction worker">
                <a:extLst>
                  <a:ext uri="{FF2B5EF4-FFF2-40B4-BE49-F238E27FC236}">
                    <a16:creationId xmlns:a16="http://schemas.microsoft.com/office/drawing/2014/main" id="{5A9E64D9-5DD2-49A1-9DC9-4CCEFB5F96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9782849" y="2069727"/>
                <a:ext cx="563663" cy="563663"/>
              </a:xfrm>
              <a:prstGeom prst="rect">
                <a:avLst/>
              </a:prstGeom>
            </p:spPr>
          </p:pic>
        </p:grp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7F7C7A3D-4109-430C-A113-001EE71D9012}"/>
              </a:ext>
            </a:extLst>
          </p:cNvPr>
          <p:cNvGrpSpPr/>
          <p:nvPr/>
        </p:nvGrpSpPr>
        <p:grpSpPr>
          <a:xfrm>
            <a:off x="7238152" y="1948788"/>
            <a:ext cx="869541" cy="826129"/>
            <a:chOff x="6527137" y="2003244"/>
            <a:chExt cx="869541" cy="826129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699D15E9-C61D-4D8F-93B5-6D8D32F5922C}"/>
                </a:ext>
              </a:extLst>
            </p:cNvPr>
            <p:cNvGrpSpPr/>
            <p:nvPr/>
          </p:nvGrpSpPr>
          <p:grpSpPr>
            <a:xfrm>
              <a:off x="6527137" y="2003244"/>
              <a:ext cx="869541" cy="457438"/>
              <a:chOff x="8736510" y="1185311"/>
              <a:chExt cx="1232988" cy="663303"/>
            </a:xfrm>
          </p:grpSpPr>
          <p:pic>
            <p:nvPicPr>
              <p:cNvPr id="40" name="Graphic 39" descr="Professor">
                <a:extLst>
                  <a:ext uri="{FF2B5EF4-FFF2-40B4-BE49-F238E27FC236}">
                    <a16:creationId xmlns:a16="http://schemas.microsoft.com/office/drawing/2014/main" id="{C99286AD-BB5E-4743-87A7-7CFA057705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8736510" y="1185311"/>
                <a:ext cx="646331" cy="646331"/>
              </a:xfrm>
              <a:prstGeom prst="rect">
                <a:avLst/>
              </a:prstGeom>
            </p:spPr>
          </p:pic>
          <p:pic>
            <p:nvPicPr>
              <p:cNvPr id="58" name="Graphic 57" descr="Professor">
                <a:extLst>
                  <a:ext uri="{FF2B5EF4-FFF2-40B4-BE49-F238E27FC236}">
                    <a16:creationId xmlns:a16="http://schemas.microsoft.com/office/drawing/2014/main" id="{3198ADB9-2E1C-4043-9CFB-0BA5E982D1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9323167" y="1202283"/>
                <a:ext cx="646331" cy="646331"/>
              </a:xfrm>
              <a:prstGeom prst="rect">
                <a:avLst/>
              </a:prstGeom>
            </p:spPr>
          </p:pic>
        </p:grp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D42257AD-C928-494D-A3B7-2B8AD7C638AA}"/>
                </a:ext>
              </a:extLst>
            </p:cNvPr>
            <p:cNvSpPr txBox="1"/>
            <p:nvPr/>
          </p:nvSpPr>
          <p:spPr>
            <a:xfrm>
              <a:off x="6633473" y="2367708"/>
              <a:ext cx="609142" cy="461665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 algn="ctr"/>
              <a:r>
                <a:rPr lang="en-US" sz="1200" dirty="0"/>
                <a:t>Cluster</a:t>
              </a:r>
            </a:p>
            <a:p>
              <a:pPr algn="ctr"/>
              <a:r>
                <a:rPr lang="en-US" sz="1200" dirty="0"/>
                <a:t>operator</a:t>
              </a:r>
            </a:p>
          </p:txBody>
        </p:sp>
      </p:grp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691DA817-6ED4-4EAB-A040-A6D9A965DB70}"/>
              </a:ext>
            </a:extLst>
          </p:cNvPr>
          <p:cNvCxnSpPr>
            <a:cxnSpLocks/>
          </p:cNvCxnSpPr>
          <p:nvPr/>
        </p:nvCxnSpPr>
        <p:spPr>
          <a:xfrm>
            <a:off x="6226351" y="2433183"/>
            <a:ext cx="933809" cy="4043"/>
          </a:xfrm>
          <a:prstGeom prst="straightConnector1">
            <a:avLst/>
          </a:prstGeom>
          <a:ln w="25400">
            <a:solidFill>
              <a:srgbClr val="FFFF00"/>
            </a:solidFill>
            <a:headEnd type="arrow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3C4EE8B5-092B-408F-AF4C-8966B3862EE6}"/>
              </a:ext>
            </a:extLst>
          </p:cNvPr>
          <p:cNvCxnSpPr>
            <a:cxnSpLocks/>
          </p:cNvCxnSpPr>
          <p:nvPr/>
        </p:nvCxnSpPr>
        <p:spPr>
          <a:xfrm>
            <a:off x="6244511" y="1660465"/>
            <a:ext cx="933809" cy="4043"/>
          </a:xfrm>
          <a:prstGeom prst="straightConnector1">
            <a:avLst/>
          </a:prstGeom>
          <a:ln w="25400">
            <a:solidFill>
              <a:srgbClr val="FFFF00"/>
            </a:solidFill>
            <a:headEnd type="arrow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4DF7F811-15FF-4212-A902-D46D0EDBE2E6}"/>
              </a:ext>
            </a:extLst>
          </p:cNvPr>
          <p:cNvCxnSpPr>
            <a:cxnSpLocks/>
          </p:cNvCxnSpPr>
          <p:nvPr/>
        </p:nvCxnSpPr>
        <p:spPr>
          <a:xfrm>
            <a:off x="6256490" y="3247156"/>
            <a:ext cx="933809" cy="4043"/>
          </a:xfrm>
          <a:prstGeom prst="straightConnector1">
            <a:avLst/>
          </a:prstGeom>
          <a:ln w="25400">
            <a:solidFill>
              <a:srgbClr val="FFFF00"/>
            </a:solidFill>
            <a:headEnd type="arrow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9" name="Group 68">
            <a:extLst>
              <a:ext uri="{FF2B5EF4-FFF2-40B4-BE49-F238E27FC236}">
                <a16:creationId xmlns:a16="http://schemas.microsoft.com/office/drawing/2014/main" id="{34ECEF20-9492-4BFD-B7C0-F398D30775CC}"/>
              </a:ext>
            </a:extLst>
          </p:cNvPr>
          <p:cNvGrpSpPr/>
          <p:nvPr/>
        </p:nvGrpSpPr>
        <p:grpSpPr>
          <a:xfrm>
            <a:off x="7202999" y="2747280"/>
            <a:ext cx="887399" cy="888989"/>
            <a:chOff x="6545334" y="2810760"/>
            <a:chExt cx="887399" cy="888989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366ED29B-047F-4A28-940D-4435F4908783}"/>
                </a:ext>
              </a:extLst>
            </p:cNvPr>
            <p:cNvGrpSpPr/>
            <p:nvPr/>
          </p:nvGrpSpPr>
          <p:grpSpPr>
            <a:xfrm>
              <a:off x="6545334" y="2810760"/>
              <a:ext cx="887399" cy="499802"/>
              <a:chOff x="6540419" y="2901583"/>
              <a:chExt cx="887399" cy="499802"/>
            </a:xfrm>
          </p:grpSpPr>
          <p:pic>
            <p:nvPicPr>
              <p:cNvPr id="46" name="Graphic 45" descr="Programmer">
                <a:extLst>
                  <a:ext uri="{FF2B5EF4-FFF2-40B4-BE49-F238E27FC236}">
                    <a16:creationId xmlns:a16="http://schemas.microsoft.com/office/drawing/2014/main" id="{8DDAD947-88D8-408A-AC6D-3F3542656B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6938044" y="2911611"/>
                <a:ext cx="489774" cy="489774"/>
              </a:xfrm>
              <a:prstGeom prst="rect">
                <a:avLst/>
              </a:prstGeom>
            </p:spPr>
          </p:pic>
          <p:pic>
            <p:nvPicPr>
              <p:cNvPr id="68" name="Graphic 67" descr="Programmer">
                <a:extLst>
                  <a:ext uri="{FF2B5EF4-FFF2-40B4-BE49-F238E27FC236}">
                    <a16:creationId xmlns:a16="http://schemas.microsoft.com/office/drawing/2014/main" id="{D1D8C447-71A0-4076-8ED2-3BE8FCFA9C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6540419" y="2901583"/>
                <a:ext cx="489774" cy="489774"/>
              </a:xfrm>
              <a:prstGeom prst="rect">
                <a:avLst/>
              </a:prstGeom>
            </p:spPr>
          </p:pic>
        </p:grp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5D4A8FD0-F7C2-411E-BDB9-6C8801243A2A}"/>
                </a:ext>
              </a:extLst>
            </p:cNvPr>
            <p:cNvSpPr txBox="1"/>
            <p:nvPr/>
          </p:nvSpPr>
          <p:spPr>
            <a:xfrm>
              <a:off x="6583999" y="3238084"/>
              <a:ext cx="793487" cy="461665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 algn="ctr"/>
              <a:r>
                <a:rPr lang="en-US" sz="1200" dirty="0"/>
                <a:t>Application</a:t>
              </a:r>
            </a:p>
            <a:p>
              <a:pPr algn="ctr"/>
              <a:r>
                <a:rPr lang="en-US" sz="1200" dirty="0"/>
                <a:t>developer</a:t>
              </a:r>
            </a:p>
          </p:txBody>
        </p:sp>
      </p:grpSp>
      <p:sp>
        <p:nvSpPr>
          <p:cNvPr id="78" name="TextBox 12">
            <a:extLst>
              <a:ext uri="{FF2B5EF4-FFF2-40B4-BE49-F238E27FC236}">
                <a16:creationId xmlns:a16="http://schemas.microsoft.com/office/drawing/2014/main" id="{55E49F44-8196-43FF-804D-E540DAA8E7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47541" y="4253311"/>
            <a:ext cx="1297607" cy="646331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K8s</a:t>
            </a:r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Deployment-v1</a:t>
            </a:r>
          </a:p>
          <a:p>
            <a:pPr algn="ctr" eaLnBrk="1" hangingPunct="1"/>
            <a:endParaRPr lang="en-US" altLang="en-US" sz="1200" dirty="0">
              <a:latin typeface="Arial" panose="020B0604020202020204" pitchFamily="34" charset="0"/>
              <a:ea typeface="Amazon Ember" panose="020B0603020204020204" pitchFamily="34" charset="0"/>
              <a:cs typeface="Arial" panose="020B0604020202020204" pitchFamily="34" charset="0"/>
            </a:endParaRPr>
          </a:p>
        </p:txBody>
      </p:sp>
      <p:sp>
        <p:nvSpPr>
          <p:cNvPr id="85" name="TextBox 12">
            <a:extLst>
              <a:ext uri="{FF2B5EF4-FFF2-40B4-BE49-F238E27FC236}">
                <a16:creationId xmlns:a16="http://schemas.microsoft.com/office/drawing/2014/main" id="{1EFC7686-F38B-4BE2-A74D-3265411ACC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16631" y="4254403"/>
            <a:ext cx="1239560" cy="646331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K8s</a:t>
            </a:r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Deployment-v2</a:t>
            </a:r>
          </a:p>
          <a:p>
            <a:pPr algn="ctr" eaLnBrk="1" hangingPunct="1"/>
            <a:endParaRPr lang="en-US" altLang="en-US" sz="1200" dirty="0">
              <a:latin typeface="Arial" panose="020B0604020202020204" pitchFamily="34" charset="0"/>
              <a:ea typeface="Amazon Ember" panose="020B0603020204020204" pitchFamily="34" charset="0"/>
              <a:cs typeface="Arial" panose="020B0604020202020204" pitchFamily="34" charset="0"/>
            </a:endParaRP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1B9ED91F-2E00-4C89-AFFF-B16AC1FFA4DD}"/>
              </a:ext>
            </a:extLst>
          </p:cNvPr>
          <p:cNvCxnSpPr>
            <a:cxnSpLocks/>
          </p:cNvCxnSpPr>
          <p:nvPr/>
        </p:nvCxnSpPr>
        <p:spPr>
          <a:xfrm flipH="1" flipV="1">
            <a:off x="6036410" y="4100551"/>
            <a:ext cx="1" cy="152760"/>
          </a:xfrm>
          <a:prstGeom prst="straightConnector1">
            <a:avLst/>
          </a:prstGeom>
          <a:ln w="12700">
            <a:solidFill>
              <a:srgbClr val="8FA7C4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12">
            <a:extLst>
              <a:ext uri="{FF2B5EF4-FFF2-40B4-BE49-F238E27FC236}">
                <a16:creationId xmlns:a16="http://schemas.microsoft.com/office/drawing/2014/main" id="{57D3B0AC-6C8A-49F0-B960-B9D74766E2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96685" y="3842880"/>
            <a:ext cx="617975" cy="276999"/>
          </a:xfrm>
          <a:prstGeom prst="rect">
            <a:avLst/>
          </a:prstGeom>
          <a:noFill/>
          <a:ln w="9525">
            <a:solidFill>
              <a:srgbClr val="A165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Target</a:t>
            </a:r>
          </a:p>
        </p:txBody>
      </p:sp>
      <p:sp>
        <p:nvSpPr>
          <p:cNvPr id="115" name="TextBox 12">
            <a:extLst>
              <a:ext uri="{FF2B5EF4-FFF2-40B4-BE49-F238E27FC236}">
                <a16:creationId xmlns:a16="http://schemas.microsoft.com/office/drawing/2014/main" id="{91997362-B5E7-426F-ADCF-7965E7E9DB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7352" y="1659204"/>
            <a:ext cx="2504888" cy="461665"/>
          </a:xfrm>
          <a:prstGeom prst="rect">
            <a:avLst/>
          </a:prstGeom>
          <a:noFill/>
          <a:ln w="9525">
            <a:solidFill>
              <a:srgbClr val="A165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Service Network</a:t>
            </a:r>
          </a:p>
          <a:p>
            <a:pPr algn="ctr" eaLnBrk="1" hangingPunct="1"/>
            <a:endParaRPr lang="en-US" altLang="en-US" sz="1200" dirty="0">
              <a:latin typeface="Arial" panose="020B0604020202020204" pitchFamily="34" charset="0"/>
              <a:ea typeface="Amazon Ember" panose="020B0603020204020204" pitchFamily="34" charset="0"/>
              <a:cs typeface="Arial" panose="020B0604020202020204" pitchFamily="34" charset="0"/>
            </a:endParaRPr>
          </a:p>
        </p:txBody>
      </p:sp>
      <p:sp>
        <p:nvSpPr>
          <p:cNvPr id="146" name="TextBox 12">
            <a:extLst>
              <a:ext uri="{FF2B5EF4-FFF2-40B4-BE49-F238E27FC236}">
                <a16:creationId xmlns:a16="http://schemas.microsoft.com/office/drawing/2014/main" id="{4B98A267-FB5F-43B4-939E-BC42522F56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22560" y="3843171"/>
            <a:ext cx="617975" cy="276999"/>
          </a:xfrm>
          <a:prstGeom prst="rect">
            <a:avLst/>
          </a:prstGeom>
          <a:noFill/>
          <a:ln w="9525">
            <a:solidFill>
              <a:srgbClr val="A165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Target</a:t>
            </a:r>
          </a:p>
        </p:txBody>
      </p:sp>
      <p:sp>
        <p:nvSpPr>
          <p:cNvPr id="147" name="TextBox 12">
            <a:extLst>
              <a:ext uri="{FF2B5EF4-FFF2-40B4-BE49-F238E27FC236}">
                <a16:creationId xmlns:a16="http://schemas.microsoft.com/office/drawing/2014/main" id="{7900A138-486C-4689-A4AF-658165C512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26863" y="3842880"/>
            <a:ext cx="617975" cy="276999"/>
          </a:xfrm>
          <a:prstGeom prst="rect">
            <a:avLst/>
          </a:prstGeom>
          <a:noFill/>
          <a:ln w="9525">
            <a:solidFill>
              <a:srgbClr val="A165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Target</a:t>
            </a:r>
          </a:p>
        </p:txBody>
      </p: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FB39E07B-381F-46AE-8010-2936B3764352}"/>
              </a:ext>
            </a:extLst>
          </p:cNvPr>
          <p:cNvCxnSpPr>
            <a:cxnSpLocks/>
            <a:stCxn id="90" idx="0"/>
            <a:endCxn id="12" idx="2"/>
          </p:cNvCxnSpPr>
          <p:nvPr/>
        </p:nvCxnSpPr>
        <p:spPr>
          <a:xfrm flipH="1" flipV="1">
            <a:off x="1410991" y="3679008"/>
            <a:ext cx="394682" cy="163872"/>
          </a:xfrm>
          <a:prstGeom prst="straightConnector1">
            <a:avLst/>
          </a:prstGeom>
          <a:ln w="12700">
            <a:solidFill>
              <a:srgbClr val="8FA7C4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>
            <a:extLst>
              <a:ext uri="{FF2B5EF4-FFF2-40B4-BE49-F238E27FC236}">
                <a16:creationId xmlns:a16="http://schemas.microsoft.com/office/drawing/2014/main" id="{4A358BE9-EF4D-41DD-94F5-B50A84FA485E}"/>
              </a:ext>
            </a:extLst>
          </p:cNvPr>
          <p:cNvCxnSpPr>
            <a:cxnSpLocks/>
            <a:stCxn id="146" idx="0"/>
            <a:endCxn id="14" idx="2"/>
          </p:cNvCxnSpPr>
          <p:nvPr/>
        </p:nvCxnSpPr>
        <p:spPr>
          <a:xfrm flipH="1" flipV="1">
            <a:off x="2909451" y="3661786"/>
            <a:ext cx="322097" cy="181385"/>
          </a:xfrm>
          <a:prstGeom prst="straightConnector1">
            <a:avLst/>
          </a:prstGeom>
          <a:ln w="12700">
            <a:solidFill>
              <a:srgbClr val="8FA7C4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8C48A266-3FEE-43AD-A3F3-9216441827D0}"/>
              </a:ext>
            </a:extLst>
          </p:cNvPr>
          <p:cNvGrpSpPr/>
          <p:nvPr/>
        </p:nvGrpSpPr>
        <p:grpSpPr>
          <a:xfrm>
            <a:off x="3943890" y="5091530"/>
            <a:ext cx="1291819" cy="287028"/>
            <a:chOff x="3815103" y="5397988"/>
            <a:chExt cx="1291819" cy="287028"/>
          </a:xfrm>
        </p:grpSpPr>
        <p:sp>
          <p:nvSpPr>
            <p:cNvPr id="45" name="TextBox 12">
              <a:extLst>
                <a:ext uri="{FF2B5EF4-FFF2-40B4-BE49-F238E27FC236}">
                  <a16:creationId xmlns:a16="http://schemas.microsoft.com/office/drawing/2014/main" id="{D86DA48C-9C05-5641-B4C4-E2C652BCAD6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15103" y="5397988"/>
              <a:ext cx="577489" cy="276999"/>
            </a:xfrm>
            <a:prstGeom prst="rect">
              <a:avLst/>
            </a:prstGeom>
            <a:noFill/>
            <a:ln w="9525">
              <a:solidFill>
                <a:schemeClr val="accent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1200" dirty="0"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Pod1</a:t>
              </a:r>
            </a:p>
          </p:txBody>
        </p:sp>
        <p:sp>
          <p:nvSpPr>
            <p:cNvPr id="163" name="TextBox 12">
              <a:extLst>
                <a:ext uri="{FF2B5EF4-FFF2-40B4-BE49-F238E27FC236}">
                  <a16:creationId xmlns:a16="http://schemas.microsoft.com/office/drawing/2014/main" id="{F1E72942-6E22-4BFB-9438-5E0D867A387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29433" y="5408017"/>
              <a:ext cx="577489" cy="276999"/>
            </a:xfrm>
            <a:prstGeom prst="rect">
              <a:avLst/>
            </a:prstGeom>
            <a:noFill/>
            <a:ln w="9525">
              <a:solidFill>
                <a:schemeClr val="accent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1200" dirty="0"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Pod2</a:t>
              </a:r>
            </a:p>
          </p:txBody>
        </p:sp>
      </p:grpSp>
      <p:sp>
        <p:nvSpPr>
          <p:cNvPr id="167" name="TextBox 12">
            <a:extLst>
              <a:ext uri="{FF2B5EF4-FFF2-40B4-BE49-F238E27FC236}">
                <a16:creationId xmlns:a16="http://schemas.microsoft.com/office/drawing/2014/main" id="{709B36DC-D4DA-42FF-AA40-A746CD1D8A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14304" y="5376967"/>
            <a:ext cx="577489" cy="276999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Pod1</a:t>
            </a:r>
          </a:p>
        </p:txBody>
      </p:sp>
      <p:sp>
        <p:nvSpPr>
          <p:cNvPr id="168" name="TextBox 12">
            <a:extLst>
              <a:ext uri="{FF2B5EF4-FFF2-40B4-BE49-F238E27FC236}">
                <a16:creationId xmlns:a16="http://schemas.microsoft.com/office/drawing/2014/main" id="{328A3977-ED02-4E4C-AA32-80F5F5F385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30275" y="5677282"/>
            <a:ext cx="577489" cy="276999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Pod2</a:t>
            </a:r>
          </a:p>
        </p:txBody>
      </p: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2CC8AE04-E572-475A-8F22-D4D9EFC10833}"/>
              </a:ext>
            </a:extLst>
          </p:cNvPr>
          <p:cNvCxnSpPr>
            <a:cxnSpLocks/>
          </p:cNvCxnSpPr>
          <p:nvPr/>
        </p:nvCxnSpPr>
        <p:spPr>
          <a:xfrm>
            <a:off x="3245528" y="4119879"/>
            <a:ext cx="1411690" cy="1023359"/>
          </a:xfrm>
          <a:prstGeom prst="straightConnector1">
            <a:avLst/>
          </a:prstGeom>
          <a:ln w="25400">
            <a:solidFill>
              <a:srgbClr val="FFFF00"/>
            </a:solidFill>
            <a:headEnd type="arrow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Arrow Connector 176">
            <a:extLst>
              <a:ext uri="{FF2B5EF4-FFF2-40B4-BE49-F238E27FC236}">
                <a16:creationId xmlns:a16="http://schemas.microsoft.com/office/drawing/2014/main" id="{4FC199FE-27E6-48AC-8D9B-F8C6AABD10AB}"/>
              </a:ext>
            </a:extLst>
          </p:cNvPr>
          <p:cNvCxnSpPr>
            <a:cxnSpLocks/>
          </p:cNvCxnSpPr>
          <p:nvPr/>
        </p:nvCxnSpPr>
        <p:spPr>
          <a:xfrm>
            <a:off x="1811252" y="4125317"/>
            <a:ext cx="0" cy="1397522"/>
          </a:xfrm>
          <a:prstGeom prst="straightConnector1">
            <a:avLst/>
          </a:prstGeom>
          <a:ln w="25400">
            <a:solidFill>
              <a:srgbClr val="FFFF00"/>
            </a:solidFill>
            <a:headEnd type="arrow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Arrow Connector 179">
            <a:extLst>
              <a:ext uri="{FF2B5EF4-FFF2-40B4-BE49-F238E27FC236}">
                <a16:creationId xmlns:a16="http://schemas.microsoft.com/office/drawing/2014/main" id="{A6310DD3-1488-473A-AB8D-FB0386656089}"/>
              </a:ext>
            </a:extLst>
          </p:cNvPr>
          <p:cNvCxnSpPr>
            <a:cxnSpLocks/>
            <a:endCxn id="168" idx="1"/>
          </p:cNvCxnSpPr>
          <p:nvPr/>
        </p:nvCxnSpPr>
        <p:spPr>
          <a:xfrm>
            <a:off x="1099565" y="5805276"/>
            <a:ext cx="5030710" cy="10506"/>
          </a:xfrm>
          <a:prstGeom prst="straightConnector1">
            <a:avLst/>
          </a:prstGeom>
          <a:ln w="25400">
            <a:solidFill>
              <a:srgbClr val="FFFF00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Arrow Connector 183">
            <a:extLst>
              <a:ext uri="{FF2B5EF4-FFF2-40B4-BE49-F238E27FC236}">
                <a16:creationId xmlns:a16="http://schemas.microsoft.com/office/drawing/2014/main" id="{683B810F-9737-414F-85E9-F3B99623AAB9}"/>
              </a:ext>
            </a:extLst>
          </p:cNvPr>
          <p:cNvCxnSpPr>
            <a:cxnSpLocks/>
            <a:endCxn id="167" idx="1"/>
          </p:cNvCxnSpPr>
          <p:nvPr/>
        </p:nvCxnSpPr>
        <p:spPr>
          <a:xfrm flipV="1">
            <a:off x="1799035" y="5515467"/>
            <a:ext cx="3615269" cy="20952"/>
          </a:xfrm>
          <a:prstGeom prst="straightConnector1">
            <a:avLst/>
          </a:prstGeom>
          <a:ln w="25400">
            <a:solidFill>
              <a:srgbClr val="FFFF00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Arrow Connector 185">
            <a:extLst>
              <a:ext uri="{FF2B5EF4-FFF2-40B4-BE49-F238E27FC236}">
                <a16:creationId xmlns:a16="http://schemas.microsoft.com/office/drawing/2014/main" id="{007F7206-C7FE-4A62-8063-496F3F5D9E2F}"/>
              </a:ext>
            </a:extLst>
          </p:cNvPr>
          <p:cNvCxnSpPr>
            <a:cxnSpLocks/>
            <a:stCxn id="168" idx="0"/>
            <a:endCxn id="85" idx="2"/>
          </p:cNvCxnSpPr>
          <p:nvPr/>
        </p:nvCxnSpPr>
        <p:spPr>
          <a:xfrm flipH="1" flipV="1">
            <a:off x="6036411" y="4900734"/>
            <a:ext cx="382609" cy="776548"/>
          </a:xfrm>
          <a:prstGeom prst="straightConnector1">
            <a:avLst/>
          </a:prstGeom>
          <a:ln w="12700">
            <a:solidFill>
              <a:srgbClr val="8FA7C4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Arrow Connector 187">
            <a:extLst>
              <a:ext uri="{FF2B5EF4-FFF2-40B4-BE49-F238E27FC236}">
                <a16:creationId xmlns:a16="http://schemas.microsoft.com/office/drawing/2014/main" id="{1EEE7517-FEDA-41A2-A370-1B0FD93B6EA9}"/>
              </a:ext>
            </a:extLst>
          </p:cNvPr>
          <p:cNvCxnSpPr>
            <a:cxnSpLocks/>
            <a:stCxn id="167" idx="0"/>
            <a:endCxn id="85" idx="2"/>
          </p:cNvCxnSpPr>
          <p:nvPr/>
        </p:nvCxnSpPr>
        <p:spPr>
          <a:xfrm flipV="1">
            <a:off x="5703049" y="4900734"/>
            <a:ext cx="333362" cy="476233"/>
          </a:xfrm>
          <a:prstGeom prst="straightConnector1">
            <a:avLst/>
          </a:prstGeom>
          <a:ln w="12700">
            <a:solidFill>
              <a:srgbClr val="8FA7C4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Arrow Connector 190">
            <a:extLst>
              <a:ext uri="{FF2B5EF4-FFF2-40B4-BE49-F238E27FC236}">
                <a16:creationId xmlns:a16="http://schemas.microsoft.com/office/drawing/2014/main" id="{33C3A570-8125-4155-B3A7-ECE7DF6E26CD}"/>
              </a:ext>
            </a:extLst>
          </p:cNvPr>
          <p:cNvCxnSpPr>
            <a:cxnSpLocks/>
            <a:stCxn id="78" idx="2"/>
            <a:endCxn id="45" idx="0"/>
          </p:cNvCxnSpPr>
          <p:nvPr/>
        </p:nvCxnSpPr>
        <p:spPr>
          <a:xfrm flipH="1">
            <a:off x="4232635" y="4899642"/>
            <a:ext cx="363710" cy="191888"/>
          </a:xfrm>
          <a:prstGeom prst="straightConnector1">
            <a:avLst/>
          </a:prstGeom>
          <a:ln w="12700">
            <a:solidFill>
              <a:srgbClr val="8FA7C4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Arrow Connector 194">
            <a:extLst>
              <a:ext uri="{FF2B5EF4-FFF2-40B4-BE49-F238E27FC236}">
                <a16:creationId xmlns:a16="http://schemas.microsoft.com/office/drawing/2014/main" id="{8290EF23-513D-4282-8A6D-798F966E74C2}"/>
              </a:ext>
            </a:extLst>
          </p:cNvPr>
          <p:cNvCxnSpPr>
            <a:cxnSpLocks/>
            <a:stCxn id="78" idx="2"/>
            <a:endCxn id="163" idx="0"/>
          </p:cNvCxnSpPr>
          <p:nvPr/>
        </p:nvCxnSpPr>
        <p:spPr>
          <a:xfrm>
            <a:off x="4596345" y="4899642"/>
            <a:ext cx="350620" cy="201917"/>
          </a:xfrm>
          <a:prstGeom prst="straightConnector1">
            <a:avLst/>
          </a:prstGeom>
          <a:ln w="12700">
            <a:solidFill>
              <a:srgbClr val="8FA7C4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Straight Arrow Connector 214">
            <a:extLst>
              <a:ext uri="{FF2B5EF4-FFF2-40B4-BE49-F238E27FC236}">
                <a16:creationId xmlns:a16="http://schemas.microsoft.com/office/drawing/2014/main" id="{70113AFB-0A67-49CF-AD2F-970209F7DD00}"/>
              </a:ext>
            </a:extLst>
          </p:cNvPr>
          <p:cNvCxnSpPr>
            <a:cxnSpLocks/>
          </p:cNvCxnSpPr>
          <p:nvPr/>
        </p:nvCxnSpPr>
        <p:spPr>
          <a:xfrm flipH="1">
            <a:off x="724136" y="1898625"/>
            <a:ext cx="193216" cy="0"/>
          </a:xfrm>
          <a:prstGeom prst="straightConnector1">
            <a:avLst/>
          </a:prstGeom>
          <a:ln w="25400">
            <a:solidFill>
              <a:srgbClr val="FFFF00"/>
            </a:solidFill>
            <a:headEnd type="arrow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8" name="Rectangle 217">
            <a:extLst>
              <a:ext uri="{FF2B5EF4-FFF2-40B4-BE49-F238E27FC236}">
                <a16:creationId xmlns:a16="http://schemas.microsoft.com/office/drawing/2014/main" id="{6D1CF0D6-7466-4859-A098-79A5A92D3BEF}"/>
              </a:ext>
            </a:extLst>
          </p:cNvPr>
          <p:cNvSpPr/>
          <p:nvPr/>
        </p:nvSpPr>
        <p:spPr>
          <a:xfrm>
            <a:off x="3745578" y="1942516"/>
            <a:ext cx="71045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Optional</a:t>
            </a:r>
            <a:endParaRPr lang="en-US" sz="1100" dirty="0"/>
          </a:p>
        </p:txBody>
      </p:sp>
      <p:sp>
        <p:nvSpPr>
          <p:cNvPr id="219" name="Title 2">
            <a:extLst>
              <a:ext uri="{FF2B5EF4-FFF2-40B4-BE49-F238E27FC236}">
                <a16:creationId xmlns:a16="http://schemas.microsoft.com/office/drawing/2014/main" id="{33A2EEDB-10CE-448C-AFC5-E8E7392EA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752" y="200388"/>
            <a:ext cx="11467423" cy="646331"/>
          </a:xfrm>
        </p:spPr>
        <p:txBody>
          <a:bodyPr/>
          <a:lstStyle/>
          <a:p>
            <a:r>
              <a:rPr lang="en-US" dirty="0"/>
              <a:t>How VPC Lattice relates to Kubernetes objects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3999433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5230911-8CDA-174D-996A-0CB8D84EA4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752" y="200388"/>
            <a:ext cx="11467423" cy="978729"/>
          </a:xfrm>
        </p:spPr>
        <p:txBody>
          <a:bodyPr/>
          <a:lstStyle/>
          <a:p>
            <a:r>
              <a:rPr lang="en-US" sz="3200" dirty="0"/>
              <a:t>Single-</a:t>
            </a:r>
            <a:r>
              <a:rPr lang="en-US" sz="3200" b="1" dirty="0"/>
              <a:t>cluster/VPC service-to-service</a:t>
            </a:r>
            <a:br>
              <a:rPr lang="en-US" sz="3200" b="1" dirty="0"/>
            </a:br>
            <a:r>
              <a:rPr lang="en-US" sz="3200" b="1" dirty="0"/>
              <a:t>communications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2BC140B7-185E-7249-A3ED-91C2EED45DD2}"/>
              </a:ext>
            </a:extLst>
          </p:cNvPr>
          <p:cNvSpPr/>
          <p:nvPr/>
        </p:nvSpPr>
        <p:spPr>
          <a:xfrm>
            <a:off x="562949" y="1274414"/>
            <a:ext cx="9399301" cy="4984972"/>
          </a:xfrm>
          <a:prstGeom prst="rect">
            <a:avLst/>
          </a:prstGeom>
          <a:noFill/>
          <a:ln w="12700" cap="flat" cmpd="sng" algn="ctr">
            <a:solidFill>
              <a:srgbClr val="69AE35"/>
            </a:solidFill>
            <a:prstDash val="solid"/>
          </a:ln>
          <a:effectLst/>
        </p:spPr>
        <p:txBody>
          <a:bodyPr rot="0" spcFirstLastPara="0" vertOverflow="overflow" horzOverflow="overflow" vert="horz" wrap="square" lIns="381000" tIns="76200" rIns="76200" bIns="381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354">
              <a:defRPr/>
            </a:pPr>
            <a:r>
              <a:rPr sz="800" kern="0" dirty="0">
                <a:ln w="0"/>
                <a:solidFill>
                  <a:srgbClr val="69AE3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</a:t>
            </a:r>
            <a:r>
              <a:rPr lang="en-US" sz="800" kern="0" dirty="0">
                <a:ln w="0"/>
                <a:solidFill>
                  <a:srgbClr val="69AE3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</a:t>
            </a:r>
            <a:endParaRPr sz="800" kern="0" dirty="0">
              <a:solidFill>
                <a:srgbClr val="879196"/>
              </a:solidFill>
              <a:latin typeface="Amazon Ember"/>
            </a:endParaRPr>
          </a:p>
        </p:txBody>
      </p:sp>
      <p:pic>
        <p:nvPicPr>
          <p:cNvPr id="41" name="Graphic 40">
            <a:extLst>
              <a:ext uri="{FF2B5EF4-FFF2-40B4-BE49-F238E27FC236}">
                <a16:creationId xmlns:a16="http://schemas.microsoft.com/office/drawing/2014/main" id="{3A3E2576-E70B-5240-ACFF-9D441FE65C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3469" y="1500962"/>
            <a:ext cx="353569" cy="353569"/>
          </a:xfrm>
          <a:prstGeom prst="rect">
            <a:avLst/>
          </a:prstGeom>
        </p:spPr>
      </p:pic>
      <p:sp>
        <p:nvSpPr>
          <p:cNvPr id="56" name="TextBox 12">
            <a:extLst>
              <a:ext uri="{FF2B5EF4-FFF2-40B4-BE49-F238E27FC236}">
                <a16:creationId xmlns:a16="http://schemas.microsoft.com/office/drawing/2014/main" id="{38BA1496-2270-408E-A975-5E44D95D67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04118" y="1758203"/>
            <a:ext cx="1859496" cy="646331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inventory</a:t>
            </a:r>
          </a:p>
          <a:p>
            <a:pPr algn="ctr" eaLnBrk="1" hangingPunct="1"/>
            <a:endParaRPr lang="en-US" altLang="en-US" sz="1200" dirty="0">
              <a:latin typeface="Arial" panose="020B0604020202020204" pitchFamily="34" charset="0"/>
              <a:ea typeface="Amazon Ember" panose="020B0603020204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TextBox 12">
            <a:extLst>
              <a:ext uri="{FF2B5EF4-FFF2-40B4-BE49-F238E27FC236}">
                <a16:creationId xmlns:a16="http://schemas.microsoft.com/office/drawing/2014/main" id="{C7A31D3D-9B03-4341-A57B-12A9F6DB3F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04243" y="1727570"/>
            <a:ext cx="1859496" cy="646331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rates</a:t>
            </a:r>
          </a:p>
          <a:p>
            <a:pPr algn="ctr" eaLnBrk="1" hangingPunct="1"/>
            <a:endParaRPr lang="en-US" altLang="en-US" sz="1200" dirty="0">
              <a:latin typeface="Arial" panose="020B0604020202020204" pitchFamily="34" charset="0"/>
              <a:ea typeface="Amazon Ember" panose="020B0603020204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73FC650-D19B-4AF6-9B8C-AD9B15636B34}"/>
              </a:ext>
            </a:extLst>
          </p:cNvPr>
          <p:cNvSpPr/>
          <p:nvPr/>
        </p:nvSpPr>
        <p:spPr>
          <a:xfrm>
            <a:off x="1898837" y="1356373"/>
            <a:ext cx="12650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6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HTTPRoute</a:t>
            </a:r>
            <a:endParaRPr lang="en-US" sz="160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FB01933-2E0D-4EB5-B373-0B0DDF5BB920}"/>
              </a:ext>
            </a:extLst>
          </p:cNvPr>
          <p:cNvGrpSpPr/>
          <p:nvPr/>
        </p:nvGrpSpPr>
        <p:grpSpPr>
          <a:xfrm>
            <a:off x="5267232" y="4358035"/>
            <a:ext cx="1174920" cy="1279754"/>
            <a:chOff x="1150253" y="3924375"/>
            <a:chExt cx="1174920" cy="1279754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16EB8F44-B489-4AED-B7E0-0EFE6A948DFC}"/>
                </a:ext>
              </a:extLst>
            </p:cNvPr>
            <p:cNvSpPr txBox="1"/>
            <p:nvPr/>
          </p:nvSpPr>
          <p:spPr>
            <a:xfrm>
              <a:off x="1306814" y="4913344"/>
              <a:ext cx="933988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dirty="0">
                  <a:ln w="0"/>
                  <a:latin typeface="Arial" panose="020B0604020202020204" pitchFamily="34" charset="0"/>
                  <a:cs typeface="Arial" panose="020B0604020202020204" pitchFamily="34" charset="0"/>
                </a:rPr>
                <a:t>K8s Pods</a:t>
              </a:r>
              <a:endParaRPr lang="en-US" sz="1200" dirty="0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61B08C7C-4830-4C21-A477-DBCC12200754}"/>
                </a:ext>
              </a:extLst>
            </p:cNvPr>
            <p:cNvGrpSpPr/>
            <p:nvPr/>
          </p:nvGrpSpPr>
          <p:grpSpPr>
            <a:xfrm>
              <a:off x="1150253" y="3924375"/>
              <a:ext cx="1174920" cy="1279754"/>
              <a:chOff x="3236828" y="3731684"/>
              <a:chExt cx="1174920" cy="1279754"/>
            </a:xfrm>
          </p:grpSpPr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32B5D4A4-2A11-4CEC-8022-E0C09BCDD958}"/>
                  </a:ext>
                </a:extLst>
              </p:cNvPr>
              <p:cNvSpPr/>
              <p:nvPr/>
            </p:nvSpPr>
            <p:spPr>
              <a:xfrm>
                <a:off x="3236828" y="3731684"/>
                <a:ext cx="1174920" cy="1279754"/>
              </a:xfrm>
              <a:prstGeom prst="rect">
                <a:avLst/>
              </a:prstGeom>
              <a:noFill/>
              <a:ln w="12700">
                <a:solidFill>
                  <a:srgbClr val="FF990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502920" tIns="9144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ln w="0"/>
                  <a:solidFill>
                    <a:srgbClr val="FF9902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60" name="Graphic 32">
                <a:extLst>
                  <a:ext uri="{FF2B5EF4-FFF2-40B4-BE49-F238E27FC236}">
                    <a16:creationId xmlns:a16="http://schemas.microsoft.com/office/drawing/2014/main" id="{52D348BD-87FF-4BBD-A189-6FC2A17E78E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/>
              <a:stretch/>
            </p:blipFill>
            <p:spPr bwMode="auto">
              <a:xfrm>
                <a:off x="3479383" y="3993615"/>
                <a:ext cx="457200" cy="457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65" name="Graphic 32">
                <a:extLst>
                  <a:ext uri="{FF2B5EF4-FFF2-40B4-BE49-F238E27FC236}">
                    <a16:creationId xmlns:a16="http://schemas.microsoft.com/office/drawing/2014/main" id="{AAAD7156-7CBA-4C8D-A65F-5B518D08983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/>
              <a:stretch/>
            </p:blipFill>
            <p:spPr bwMode="auto">
              <a:xfrm>
                <a:off x="3631783" y="4146015"/>
                <a:ext cx="457200" cy="457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66" name="Graphic 32">
                <a:extLst>
                  <a:ext uri="{FF2B5EF4-FFF2-40B4-BE49-F238E27FC236}">
                    <a16:creationId xmlns:a16="http://schemas.microsoft.com/office/drawing/2014/main" id="{53354121-43C8-4DD3-9F83-D32C628BCB5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/>
              <a:stretch/>
            </p:blipFill>
            <p:spPr bwMode="auto">
              <a:xfrm>
                <a:off x="3784183" y="4298415"/>
                <a:ext cx="457200" cy="457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50A1DE7F-358E-4992-BEBA-40457E7E5B84}"/>
              </a:ext>
            </a:extLst>
          </p:cNvPr>
          <p:cNvGrpSpPr/>
          <p:nvPr/>
        </p:nvGrpSpPr>
        <p:grpSpPr>
          <a:xfrm>
            <a:off x="2946725" y="4358035"/>
            <a:ext cx="1174920" cy="1279754"/>
            <a:chOff x="1150253" y="3924375"/>
            <a:chExt cx="1174920" cy="1279754"/>
          </a:xfrm>
        </p:grpSpPr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50019E0C-906C-47A3-8D57-8082B7D40C02}"/>
                </a:ext>
              </a:extLst>
            </p:cNvPr>
            <p:cNvSpPr txBox="1"/>
            <p:nvPr/>
          </p:nvSpPr>
          <p:spPr>
            <a:xfrm>
              <a:off x="1306814" y="4913344"/>
              <a:ext cx="933988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dirty="0">
                  <a:ln w="0"/>
                  <a:latin typeface="Arial" panose="020B0604020202020204" pitchFamily="34" charset="0"/>
                  <a:cs typeface="Arial" panose="020B0604020202020204" pitchFamily="34" charset="0"/>
                </a:rPr>
                <a:t>K8s Pods</a:t>
              </a:r>
              <a:endParaRPr lang="en-US" sz="1200" dirty="0"/>
            </a:p>
          </p:txBody>
        </p: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BAC4F4B7-DF96-4113-869D-912C6FBB707C}"/>
                </a:ext>
              </a:extLst>
            </p:cNvPr>
            <p:cNvGrpSpPr/>
            <p:nvPr/>
          </p:nvGrpSpPr>
          <p:grpSpPr>
            <a:xfrm>
              <a:off x="1150253" y="3924375"/>
              <a:ext cx="1174920" cy="1279754"/>
              <a:chOff x="3236828" y="3731684"/>
              <a:chExt cx="1174920" cy="1279754"/>
            </a:xfrm>
          </p:grpSpPr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61004C6B-BD0E-4822-8C88-5B55794D6770}"/>
                  </a:ext>
                </a:extLst>
              </p:cNvPr>
              <p:cNvSpPr/>
              <p:nvPr/>
            </p:nvSpPr>
            <p:spPr>
              <a:xfrm>
                <a:off x="3236828" y="3731684"/>
                <a:ext cx="1174920" cy="1279754"/>
              </a:xfrm>
              <a:prstGeom prst="rect">
                <a:avLst/>
              </a:prstGeom>
              <a:noFill/>
              <a:ln w="12700">
                <a:solidFill>
                  <a:srgbClr val="FF990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502920" tIns="9144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ln w="0"/>
                  <a:solidFill>
                    <a:srgbClr val="FF9902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71" name="Graphic 32">
                <a:extLst>
                  <a:ext uri="{FF2B5EF4-FFF2-40B4-BE49-F238E27FC236}">
                    <a16:creationId xmlns:a16="http://schemas.microsoft.com/office/drawing/2014/main" id="{DACB47EF-B2E8-4046-A50B-D28650F5BD0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/>
              <a:stretch/>
            </p:blipFill>
            <p:spPr bwMode="auto">
              <a:xfrm>
                <a:off x="3479383" y="3993615"/>
                <a:ext cx="457200" cy="457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72" name="Graphic 32">
                <a:extLst>
                  <a:ext uri="{FF2B5EF4-FFF2-40B4-BE49-F238E27FC236}">
                    <a16:creationId xmlns:a16="http://schemas.microsoft.com/office/drawing/2014/main" id="{47442C64-D7D4-4442-A74F-47FD111D224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/>
              <a:stretch/>
            </p:blipFill>
            <p:spPr bwMode="auto">
              <a:xfrm>
                <a:off x="3631783" y="4146015"/>
                <a:ext cx="457200" cy="457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73" name="Graphic 32">
                <a:extLst>
                  <a:ext uri="{FF2B5EF4-FFF2-40B4-BE49-F238E27FC236}">
                    <a16:creationId xmlns:a16="http://schemas.microsoft.com/office/drawing/2014/main" id="{41B3C3EC-9C9A-4A16-9863-DB802B41912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/>
              <a:stretch/>
            </p:blipFill>
            <p:spPr bwMode="auto">
              <a:xfrm>
                <a:off x="3784183" y="4298415"/>
                <a:ext cx="457200" cy="457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046E34F6-2784-4CC1-B755-5857264BE72B}"/>
              </a:ext>
            </a:extLst>
          </p:cNvPr>
          <p:cNvGrpSpPr/>
          <p:nvPr/>
        </p:nvGrpSpPr>
        <p:grpSpPr>
          <a:xfrm>
            <a:off x="1138340" y="4350384"/>
            <a:ext cx="1174920" cy="1279754"/>
            <a:chOff x="1150253" y="3924375"/>
            <a:chExt cx="1174920" cy="1279754"/>
          </a:xfrm>
        </p:grpSpPr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DFE85417-B5F6-40C3-A10C-CFE6A5AB660E}"/>
                </a:ext>
              </a:extLst>
            </p:cNvPr>
            <p:cNvSpPr txBox="1"/>
            <p:nvPr/>
          </p:nvSpPr>
          <p:spPr>
            <a:xfrm>
              <a:off x="1306814" y="4913344"/>
              <a:ext cx="933988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dirty="0">
                  <a:ln w="0"/>
                  <a:latin typeface="Arial" panose="020B0604020202020204" pitchFamily="34" charset="0"/>
                  <a:cs typeface="Arial" panose="020B0604020202020204" pitchFamily="34" charset="0"/>
                </a:rPr>
                <a:t>K8s Pods</a:t>
              </a:r>
              <a:endParaRPr lang="en-US" sz="1200" dirty="0"/>
            </a:p>
          </p:txBody>
        </p: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ADD2ED0F-56F5-402E-80F1-5282EF1D62BC}"/>
                </a:ext>
              </a:extLst>
            </p:cNvPr>
            <p:cNvGrpSpPr/>
            <p:nvPr/>
          </p:nvGrpSpPr>
          <p:grpSpPr>
            <a:xfrm>
              <a:off x="1150253" y="3924375"/>
              <a:ext cx="1174920" cy="1279754"/>
              <a:chOff x="3236828" y="3731684"/>
              <a:chExt cx="1174920" cy="1279754"/>
            </a:xfrm>
          </p:grpSpPr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61371D0D-093D-4410-9C31-5024EDD01263}"/>
                  </a:ext>
                </a:extLst>
              </p:cNvPr>
              <p:cNvSpPr/>
              <p:nvPr/>
            </p:nvSpPr>
            <p:spPr>
              <a:xfrm>
                <a:off x="3236828" y="3731684"/>
                <a:ext cx="1174920" cy="1279754"/>
              </a:xfrm>
              <a:prstGeom prst="rect">
                <a:avLst/>
              </a:prstGeom>
              <a:noFill/>
              <a:ln w="12700">
                <a:solidFill>
                  <a:srgbClr val="FF990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502920" tIns="9144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ln w="0"/>
                  <a:solidFill>
                    <a:srgbClr val="FF9902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78" name="Graphic 32">
                <a:extLst>
                  <a:ext uri="{FF2B5EF4-FFF2-40B4-BE49-F238E27FC236}">
                    <a16:creationId xmlns:a16="http://schemas.microsoft.com/office/drawing/2014/main" id="{422E5898-4544-4B70-9E8F-35F9A8AC914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/>
              <a:stretch/>
            </p:blipFill>
            <p:spPr bwMode="auto">
              <a:xfrm>
                <a:off x="3479383" y="3993615"/>
                <a:ext cx="457200" cy="457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79" name="Graphic 32">
                <a:extLst>
                  <a:ext uri="{FF2B5EF4-FFF2-40B4-BE49-F238E27FC236}">
                    <a16:creationId xmlns:a16="http://schemas.microsoft.com/office/drawing/2014/main" id="{31B0E20B-F530-49BE-8AF1-A7E5D13F794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/>
              <a:stretch/>
            </p:blipFill>
            <p:spPr bwMode="auto">
              <a:xfrm>
                <a:off x="3631783" y="4146015"/>
                <a:ext cx="457200" cy="457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81" name="Graphic 32">
                <a:extLst>
                  <a:ext uri="{FF2B5EF4-FFF2-40B4-BE49-F238E27FC236}">
                    <a16:creationId xmlns:a16="http://schemas.microsoft.com/office/drawing/2014/main" id="{8E279876-DF07-4B7B-A625-2C210443D85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/>
              <a:stretch/>
            </p:blipFill>
            <p:spPr bwMode="auto">
              <a:xfrm>
                <a:off x="3784183" y="4298415"/>
                <a:ext cx="457200" cy="457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96" name="Rectangle 95">
            <a:extLst>
              <a:ext uri="{FF2B5EF4-FFF2-40B4-BE49-F238E27FC236}">
                <a16:creationId xmlns:a16="http://schemas.microsoft.com/office/drawing/2014/main" id="{60D5BE07-E13E-43BC-830F-E2BFE483E0F4}"/>
              </a:ext>
            </a:extLst>
          </p:cNvPr>
          <p:cNvSpPr/>
          <p:nvPr/>
        </p:nvSpPr>
        <p:spPr>
          <a:xfrm>
            <a:off x="5219977" y="1377719"/>
            <a:ext cx="12650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6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HTTPRoute</a:t>
            </a:r>
            <a:endParaRPr lang="en-US" sz="1600" dirty="0"/>
          </a:p>
        </p:txBody>
      </p:sp>
      <p:sp>
        <p:nvSpPr>
          <p:cNvPr id="97" name="TextBox 12">
            <a:extLst>
              <a:ext uri="{FF2B5EF4-FFF2-40B4-BE49-F238E27FC236}">
                <a16:creationId xmlns:a16="http://schemas.microsoft.com/office/drawing/2014/main" id="{86F61520-D463-4B44-969A-83B29CEFB2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19720" y="3048898"/>
            <a:ext cx="1199019" cy="830997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Service</a:t>
            </a:r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review</a:t>
            </a:r>
          </a:p>
          <a:p>
            <a:pPr algn="ctr" eaLnBrk="1" hangingPunct="1"/>
            <a:endParaRPr lang="en-US" altLang="en-US" sz="1200" dirty="0">
              <a:latin typeface="Arial" panose="020B0604020202020204" pitchFamily="34" charset="0"/>
              <a:ea typeface="Amazon Ember" panose="020B0603020204020204" pitchFamily="34" charset="0"/>
              <a:cs typeface="Arial" panose="020B0604020202020204" pitchFamily="34" charset="0"/>
            </a:endParaRPr>
          </a:p>
        </p:txBody>
      </p:sp>
      <p:sp>
        <p:nvSpPr>
          <p:cNvPr id="99" name="TextBox 12">
            <a:extLst>
              <a:ext uri="{FF2B5EF4-FFF2-40B4-BE49-F238E27FC236}">
                <a16:creationId xmlns:a16="http://schemas.microsoft.com/office/drawing/2014/main" id="{B178FF80-AF32-4D6A-9D76-8F657A9804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26290" y="3045170"/>
            <a:ext cx="1199019" cy="830997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Service</a:t>
            </a:r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parking</a:t>
            </a:r>
          </a:p>
          <a:p>
            <a:pPr algn="ctr" eaLnBrk="1" hangingPunct="1"/>
            <a:endParaRPr lang="en-US" altLang="en-US" sz="1200" dirty="0">
              <a:latin typeface="Arial" panose="020B0604020202020204" pitchFamily="34" charset="0"/>
              <a:ea typeface="Amazon Ember" panose="020B0603020204020204" pitchFamily="34" charset="0"/>
              <a:cs typeface="Arial" panose="020B0604020202020204" pitchFamily="34" charset="0"/>
            </a:endParaRPr>
          </a:p>
        </p:txBody>
      </p: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340B6F84-1B69-49A3-BB16-6A5BA4F65DF8}"/>
              </a:ext>
            </a:extLst>
          </p:cNvPr>
          <p:cNvCxnSpPr>
            <a:cxnSpLocks/>
            <a:stCxn id="57" idx="2"/>
            <a:endCxn id="97" idx="0"/>
          </p:cNvCxnSpPr>
          <p:nvPr/>
        </p:nvCxnSpPr>
        <p:spPr>
          <a:xfrm>
            <a:off x="2533991" y="2373901"/>
            <a:ext cx="985239" cy="674997"/>
          </a:xfrm>
          <a:prstGeom prst="straightConnector1">
            <a:avLst/>
          </a:prstGeom>
          <a:ln w="25400">
            <a:solidFill>
              <a:srgbClr val="FFFF00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E64C4E49-7C18-4C22-85B1-A990E1CE5116}"/>
              </a:ext>
            </a:extLst>
          </p:cNvPr>
          <p:cNvCxnSpPr>
            <a:cxnSpLocks/>
            <a:stCxn id="57" idx="2"/>
          </p:cNvCxnSpPr>
          <p:nvPr/>
        </p:nvCxnSpPr>
        <p:spPr>
          <a:xfrm flipH="1">
            <a:off x="1666389" y="2373901"/>
            <a:ext cx="867602" cy="657483"/>
          </a:xfrm>
          <a:prstGeom prst="straightConnector1">
            <a:avLst/>
          </a:prstGeom>
          <a:ln w="25400">
            <a:solidFill>
              <a:srgbClr val="FFFF00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>
            <a:extLst>
              <a:ext uri="{FF2B5EF4-FFF2-40B4-BE49-F238E27FC236}">
                <a16:creationId xmlns:a16="http://schemas.microsoft.com/office/drawing/2014/main" id="{9A101140-B1C0-4E09-A572-BB31605C85A7}"/>
              </a:ext>
            </a:extLst>
          </p:cNvPr>
          <p:cNvSpPr txBox="1"/>
          <p:nvPr/>
        </p:nvSpPr>
        <p:spPr>
          <a:xfrm>
            <a:off x="1252235" y="2546588"/>
            <a:ext cx="721672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67" dirty="0"/>
              <a:t>/parking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59ECA938-F66E-43DC-AE6C-459D00679704}"/>
              </a:ext>
            </a:extLst>
          </p:cNvPr>
          <p:cNvSpPr txBox="1"/>
          <p:nvPr/>
        </p:nvSpPr>
        <p:spPr>
          <a:xfrm>
            <a:off x="3229608" y="2546588"/>
            <a:ext cx="655949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67" dirty="0"/>
              <a:t>/review</a:t>
            </a:r>
          </a:p>
        </p:txBody>
      </p: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3DD7EC90-4936-41BC-A3A9-2A42EE7353F0}"/>
              </a:ext>
            </a:extLst>
          </p:cNvPr>
          <p:cNvCxnSpPr>
            <a:cxnSpLocks/>
          </p:cNvCxnSpPr>
          <p:nvPr/>
        </p:nvCxnSpPr>
        <p:spPr>
          <a:xfrm>
            <a:off x="1697002" y="3889953"/>
            <a:ext cx="5252" cy="711909"/>
          </a:xfrm>
          <a:prstGeom prst="straightConnector1">
            <a:avLst/>
          </a:prstGeom>
          <a:ln w="25400">
            <a:solidFill>
              <a:srgbClr val="FFFF00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F713A001-E24D-42A7-B5EF-16BE2DB24178}"/>
              </a:ext>
            </a:extLst>
          </p:cNvPr>
          <p:cNvCxnSpPr>
            <a:cxnSpLocks/>
          </p:cNvCxnSpPr>
          <p:nvPr/>
        </p:nvCxnSpPr>
        <p:spPr>
          <a:xfrm>
            <a:off x="3516921" y="3882994"/>
            <a:ext cx="5252" cy="711909"/>
          </a:xfrm>
          <a:prstGeom prst="straightConnector1">
            <a:avLst/>
          </a:prstGeom>
          <a:ln w="25400">
            <a:solidFill>
              <a:srgbClr val="FFFF00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Box 12">
            <a:extLst>
              <a:ext uri="{FF2B5EF4-FFF2-40B4-BE49-F238E27FC236}">
                <a16:creationId xmlns:a16="http://schemas.microsoft.com/office/drawing/2014/main" id="{61FD7321-114E-4DA3-BB9C-9579D80E28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15612" y="3063761"/>
            <a:ext cx="1199019" cy="830997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Service</a:t>
            </a:r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inventory-ver1</a:t>
            </a:r>
          </a:p>
          <a:p>
            <a:pPr algn="ctr" eaLnBrk="1" hangingPunct="1"/>
            <a:endParaRPr lang="en-US" altLang="en-US" sz="1200" dirty="0">
              <a:latin typeface="Arial" panose="020B0604020202020204" pitchFamily="34" charset="0"/>
              <a:ea typeface="Amazon Ember" panose="020B0603020204020204" pitchFamily="34" charset="0"/>
              <a:cs typeface="Arial" panose="020B0604020202020204" pitchFamily="34" charset="0"/>
            </a:endParaRPr>
          </a:p>
        </p:txBody>
      </p: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31B328D4-26BA-446B-9F91-EE6EB8F9CB40}"/>
              </a:ext>
            </a:extLst>
          </p:cNvPr>
          <p:cNvCxnSpPr>
            <a:cxnSpLocks/>
          </p:cNvCxnSpPr>
          <p:nvPr/>
        </p:nvCxnSpPr>
        <p:spPr>
          <a:xfrm>
            <a:off x="5809869" y="3929443"/>
            <a:ext cx="5252" cy="711909"/>
          </a:xfrm>
          <a:prstGeom prst="straightConnector1">
            <a:avLst/>
          </a:prstGeom>
          <a:ln w="25400">
            <a:solidFill>
              <a:srgbClr val="FFFF00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3650B514-3088-4EC1-BBDE-14C7F1F8E641}"/>
              </a:ext>
            </a:extLst>
          </p:cNvPr>
          <p:cNvCxnSpPr>
            <a:cxnSpLocks/>
            <a:endCxn id="107" idx="0"/>
          </p:cNvCxnSpPr>
          <p:nvPr/>
        </p:nvCxnSpPr>
        <p:spPr>
          <a:xfrm>
            <a:off x="5809869" y="2404534"/>
            <a:ext cx="5253" cy="659227"/>
          </a:xfrm>
          <a:prstGeom prst="straightConnector1">
            <a:avLst/>
          </a:prstGeom>
          <a:ln w="25400">
            <a:solidFill>
              <a:srgbClr val="FFFF00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>
            <a:extLst>
              <a:ext uri="{FF2B5EF4-FFF2-40B4-BE49-F238E27FC236}">
                <a16:creationId xmlns:a16="http://schemas.microsoft.com/office/drawing/2014/main" id="{2C3B307C-9E0F-4B6F-B235-44B63CF11EF3}"/>
              </a:ext>
            </a:extLst>
          </p:cNvPr>
          <p:cNvSpPr txBox="1"/>
          <p:nvPr/>
        </p:nvSpPr>
        <p:spPr>
          <a:xfrm>
            <a:off x="542654" y="2569906"/>
            <a:ext cx="720069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67" dirty="0"/>
              <a:t>Rev 1.21</a:t>
            </a:r>
          </a:p>
        </p:txBody>
      </p:sp>
      <p:pic>
        <p:nvPicPr>
          <p:cNvPr id="113" name="Graphic 23">
            <a:extLst>
              <a:ext uri="{FF2B5EF4-FFF2-40B4-BE49-F238E27FC236}">
                <a16:creationId xmlns:a16="http://schemas.microsoft.com/office/drawing/2014/main" id="{BFC2965A-1C16-4692-AAE8-62F12B9B7C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948" y="2255526"/>
            <a:ext cx="353569" cy="314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4" name="TextBox 113">
            <a:extLst>
              <a:ext uri="{FF2B5EF4-FFF2-40B4-BE49-F238E27FC236}">
                <a16:creationId xmlns:a16="http://schemas.microsoft.com/office/drawing/2014/main" id="{B4B67226-D14E-4AA6-9369-264E785D22B1}"/>
              </a:ext>
            </a:extLst>
          </p:cNvPr>
          <p:cNvSpPr txBox="1"/>
          <p:nvPr/>
        </p:nvSpPr>
        <p:spPr>
          <a:xfrm>
            <a:off x="6015395" y="2702326"/>
            <a:ext cx="553357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67" dirty="0"/>
              <a:t>100%</a:t>
            </a: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B8520317-63EA-485A-B83C-57C6D13DA2B9}"/>
              </a:ext>
            </a:extLst>
          </p:cNvPr>
          <p:cNvSpPr/>
          <p:nvPr/>
        </p:nvSpPr>
        <p:spPr>
          <a:xfrm>
            <a:off x="591591" y="5893841"/>
            <a:ext cx="9370660" cy="339533"/>
          </a:xfrm>
          <a:prstGeom prst="rect">
            <a:avLst/>
          </a:prstGeom>
          <a:solidFill>
            <a:schemeClr val="accent2">
              <a:lumMod val="20000"/>
              <a:lumOff val="80000"/>
              <a:alpha val="14902"/>
            </a:schemeClr>
          </a:solidFill>
          <a:ln w="12700" cap="flat" cmpd="sng" algn="ctr">
            <a:noFill/>
            <a:prstDash val="dash"/>
            <a:miter lim="800000"/>
          </a:ln>
          <a:effectLst/>
        </p:spPr>
        <p:txBody>
          <a:bodyPr lIns="451104"/>
          <a:lstStyle/>
          <a:p>
            <a:pPr defTabSz="1219170">
              <a:defRPr/>
            </a:pPr>
            <a:r>
              <a:rPr lang="en-US" sz="1067" kern="0" dirty="0">
                <a:solidFill>
                  <a:srgbClr val="00A0C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K8S gateway/VPCLattice</a:t>
            </a:r>
            <a:endParaRPr sz="1067" kern="0" dirty="0">
              <a:solidFill>
                <a:srgbClr val="00A0C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44E5D88B-FEB4-4F4E-B4B9-60E4A9476D6F}"/>
              </a:ext>
            </a:extLst>
          </p:cNvPr>
          <p:cNvCxnSpPr>
            <a:cxnSpLocks/>
          </p:cNvCxnSpPr>
          <p:nvPr/>
        </p:nvCxnSpPr>
        <p:spPr>
          <a:xfrm>
            <a:off x="2111270" y="5268047"/>
            <a:ext cx="0" cy="593001"/>
          </a:xfrm>
          <a:prstGeom prst="straightConnector1">
            <a:avLst/>
          </a:prstGeom>
          <a:ln w="25400">
            <a:solidFill>
              <a:srgbClr val="FFFF00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0C69415A-FBB0-4F5A-A881-1A51583BA9C8}"/>
              </a:ext>
            </a:extLst>
          </p:cNvPr>
          <p:cNvCxnSpPr>
            <a:cxnSpLocks/>
          </p:cNvCxnSpPr>
          <p:nvPr/>
        </p:nvCxnSpPr>
        <p:spPr>
          <a:xfrm>
            <a:off x="3917062" y="5268048"/>
            <a:ext cx="0" cy="593001"/>
          </a:xfrm>
          <a:prstGeom prst="straightConnector1">
            <a:avLst/>
          </a:prstGeom>
          <a:ln w="25400">
            <a:solidFill>
              <a:srgbClr val="FFFF00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60EAF2F4-D2C1-4804-816A-3E0F55885BA6}"/>
              </a:ext>
            </a:extLst>
          </p:cNvPr>
          <p:cNvCxnSpPr>
            <a:cxnSpLocks/>
          </p:cNvCxnSpPr>
          <p:nvPr/>
        </p:nvCxnSpPr>
        <p:spPr>
          <a:xfrm>
            <a:off x="6254029" y="5268046"/>
            <a:ext cx="0" cy="593001"/>
          </a:xfrm>
          <a:prstGeom prst="straightConnector1">
            <a:avLst/>
          </a:prstGeom>
          <a:ln w="25400">
            <a:solidFill>
              <a:srgbClr val="FFFF00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Rectangle 119">
            <a:extLst>
              <a:ext uri="{FF2B5EF4-FFF2-40B4-BE49-F238E27FC236}">
                <a16:creationId xmlns:a16="http://schemas.microsoft.com/office/drawing/2014/main" id="{210B5A03-BF6D-459E-AD67-D4C04B55DB4B}"/>
              </a:ext>
            </a:extLst>
          </p:cNvPr>
          <p:cNvSpPr/>
          <p:nvPr/>
        </p:nvSpPr>
        <p:spPr>
          <a:xfrm>
            <a:off x="7040649" y="1491916"/>
            <a:ext cx="2921601" cy="3890050"/>
          </a:xfrm>
          <a:prstGeom prst="rect">
            <a:avLst/>
          </a:prstGeom>
          <a:solidFill>
            <a:schemeClr val="accent2">
              <a:lumMod val="20000"/>
              <a:lumOff val="80000"/>
              <a:alpha val="14902"/>
            </a:schemeClr>
          </a:solidFill>
          <a:ln w="12700" cap="flat" cmpd="sng" algn="ctr">
            <a:noFill/>
            <a:prstDash val="dash"/>
            <a:miter lim="800000"/>
          </a:ln>
          <a:effectLst/>
        </p:spPr>
        <p:txBody>
          <a:bodyPr lIns="451104"/>
          <a:lstStyle/>
          <a:p>
            <a:pPr defTabSz="1219170">
              <a:defRPr/>
            </a:pPr>
            <a:r>
              <a:rPr lang="en-US" sz="900" kern="0" dirty="0">
                <a:solidFill>
                  <a:srgbClr val="00A0C8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rPr>
              <a:t>apiVersion: gateway.networking.k8s.io/v1alpha2</a:t>
            </a:r>
          </a:p>
          <a:p>
            <a:pPr defTabSz="1219170">
              <a:defRPr/>
            </a:pPr>
            <a:r>
              <a:rPr lang="en-US" sz="900" kern="0" dirty="0">
                <a:solidFill>
                  <a:srgbClr val="00A0C8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rPr>
              <a:t>kind: HTTPRoute</a:t>
            </a:r>
          </a:p>
          <a:p>
            <a:pPr defTabSz="1219170">
              <a:defRPr/>
            </a:pPr>
            <a:r>
              <a:rPr lang="en-US" sz="900" kern="0" dirty="0">
                <a:solidFill>
                  <a:srgbClr val="00A0C8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rPr>
              <a:t>metadata:</a:t>
            </a:r>
          </a:p>
          <a:p>
            <a:pPr defTabSz="1219170">
              <a:defRPr/>
            </a:pPr>
            <a:r>
              <a:rPr lang="en-US" sz="900" kern="0" dirty="0">
                <a:solidFill>
                  <a:srgbClr val="00A0C8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rPr>
              <a:t>  name: rates</a:t>
            </a:r>
          </a:p>
          <a:p>
            <a:pPr defTabSz="1219170">
              <a:defRPr/>
            </a:pPr>
            <a:r>
              <a:rPr lang="en-US" sz="900" kern="0" dirty="0">
                <a:solidFill>
                  <a:srgbClr val="00A0C8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rPr>
              <a:t>spec:</a:t>
            </a:r>
          </a:p>
          <a:p>
            <a:pPr defTabSz="1219170">
              <a:defRPr/>
            </a:pPr>
            <a:r>
              <a:rPr lang="en-US" sz="900" kern="0" dirty="0">
                <a:solidFill>
                  <a:srgbClr val="00A0C8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rPr>
              <a:t>  parentRefs:</a:t>
            </a:r>
          </a:p>
          <a:p>
            <a:pPr defTabSz="1219170">
              <a:defRPr/>
            </a:pPr>
            <a:r>
              <a:rPr lang="en-US" sz="900" kern="0" dirty="0">
                <a:solidFill>
                  <a:srgbClr val="00A0C8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rPr>
              <a:t>  - name: my-hotel</a:t>
            </a:r>
          </a:p>
          <a:p>
            <a:pPr defTabSz="1219170">
              <a:defRPr/>
            </a:pPr>
            <a:r>
              <a:rPr lang="en-US" sz="900" kern="0" dirty="0">
                <a:solidFill>
                  <a:srgbClr val="00A0C8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rPr>
              <a:t>    sectionName: http</a:t>
            </a:r>
          </a:p>
          <a:p>
            <a:pPr defTabSz="1219170">
              <a:defRPr/>
            </a:pPr>
            <a:r>
              <a:rPr lang="en-US" sz="900" kern="0" dirty="0">
                <a:solidFill>
                  <a:srgbClr val="00A0C8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rPr>
              <a:t>  - name: my-hotel</a:t>
            </a:r>
          </a:p>
          <a:p>
            <a:pPr defTabSz="1219170">
              <a:defRPr/>
            </a:pPr>
            <a:r>
              <a:rPr lang="en-US" sz="900" kern="0" dirty="0">
                <a:solidFill>
                  <a:srgbClr val="00A0C8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rPr>
              <a:t>    sectionName: https</a:t>
            </a:r>
          </a:p>
          <a:p>
            <a:pPr defTabSz="1219170">
              <a:defRPr/>
            </a:pPr>
            <a:r>
              <a:rPr lang="en-US" sz="900" kern="0" dirty="0">
                <a:solidFill>
                  <a:srgbClr val="00A0C8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rPr>
              <a:t>  rules:</a:t>
            </a:r>
          </a:p>
          <a:p>
            <a:pPr defTabSz="1219170">
              <a:defRPr/>
            </a:pPr>
            <a:r>
              <a:rPr lang="en-US" sz="900" kern="0" dirty="0">
                <a:solidFill>
                  <a:srgbClr val="00A0C8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rPr>
              <a:t>  - backendRefs</a:t>
            </a:r>
          </a:p>
          <a:p>
            <a:pPr defTabSz="1219170">
              <a:defRPr/>
            </a:pPr>
            <a:r>
              <a:rPr lang="en-US" sz="900" kern="0" dirty="0">
                <a:solidFill>
                  <a:srgbClr val="00A0C8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rPr>
              <a:t>    - name: parking</a:t>
            </a:r>
          </a:p>
          <a:p>
            <a:pPr defTabSz="1219170">
              <a:defRPr/>
            </a:pPr>
            <a:r>
              <a:rPr lang="en-US" sz="900" kern="0" dirty="0">
                <a:solidFill>
                  <a:srgbClr val="00A0C8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rPr>
              <a:t>      kind: Service</a:t>
            </a:r>
          </a:p>
          <a:p>
            <a:pPr defTabSz="1219170">
              <a:defRPr/>
            </a:pPr>
            <a:r>
              <a:rPr lang="en-US" sz="900" kern="0" dirty="0">
                <a:solidFill>
                  <a:srgbClr val="00A0C8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rPr>
              <a:t>      port: 8090</a:t>
            </a:r>
          </a:p>
          <a:p>
            <a:pPr defTabSz="1219170">
              <a:defRPr/>
            </a:pPr>
            <a:r>
              <a:rPr lang="en-US" sz="900" kern="0" dirty="0">
                <a:solidFill>
                  <a:srgbClr val="00A0C8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rPr>
              <a:t>    matches:</a:t>
            </a:r>
          </a:p>
          <a:p>
            <a:pPr defTabSz="1219170">
              <a:defRPr/>
            </a:pPr>
            <a:r>
              <a:rPr lang="en-US" sz="900" kern="0" dirty="0">
                <a:solidFill>
                  <a:srgbClr val="00A0C8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rPr>
              <a:t>    - path:</a:t>
            </a:r>
          </a:p>
          <a:p>
            <a:pPr defTabSz="1219170">
              <a:defRPr/>
            </a:pPr>
            <a:r>
              <a:rPr lang="en-US" sz="900" kern="0" dirty="0">
                <a:solidFill>
                  <a:srgbClr val="00A0C8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rPr>
              <a:t>        type: PathPrefix</a:t>
            </a:r>
          </a:p>
          <a:p>
            <a:pPr defTabSz="1219170">
              <a:defRPr/>
            </a:pPr>
            <a:r>
              <a:rPr lang="en-US" sz="900" kern="0" dirty="0">
                <a:solidFill>
                  <a:srgbClr val="00A0C8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rPr>
              <a:t>        value: /parking</a:t>
            </a:r>
          </a:p>
          <a:p>
            <a:pPr defTabSz="1219170">
              <a:defRPr/>
            </a:pPr>
            <a:r>
              <a:rPr lang="en-US" sz="900" kern="0" dirty="0">
                <a:solidFill>
                  <a:srgbClr val="00A0C8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rPr>
              <a:t>  - backendRefs:</a:t>
            </a:r>
          </a:p>
          <a:p>
            <a:pPr defTabSz="1219170">
              <a:defRPr/>
            </a:pPr>
            <a:r>
              <a:rPr lang="en-US" sz="900" kern="0" dirty="0">
                <a:solidFill>
                  <a:srgbClr val="00A0C8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rPr>
              <a:t>    - name: review</a:t>
            </a:r>
          </a:p>
          <a:p>
            <a:pPr defTabSz="1219170">
              <a:defRPr/>
            </a:pPr>
            <a:r>
              <a:rPr lang="en-US" sz="900" kern="0" dirty="0">
                <a:solidFill>
                  <a:srgbClr val="00A0C8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rPr>
              <a:t>      kind: Service</a:t>
            </a:r>
          </a:p>
          <a:p>
            <a:pPr defTabSz="1219170">
              <a:defRPr/>
            </a:pPr>
            <a:r>
              <a:rPr lang="en-US" sz="900" kern="0" dirty="0">
                <a:solidFill>
                  <a:srgbClr val="00A0C8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rPr>
              <a:t>      port: 8090</a:t>
            </a:r>
          </a:p>
          <a:p>
            <a:pPr defTabSz="1219170">
              <a:defRPr/>
            </a:pPr>
            <a:r>
              <a:rPr lang="en-US" sz="900" kern="0" dirty="0">
                <a:solidFill>
                  <a:srgbClr val="00A0C8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rPr>
              <a:t>    matches:</a:t>
            </a:r>
          </a:p>
          <a:p>
            <a:pPr defTabSz="1219170">
              <a:defRPr/>
            </a:pPr>
            <a:r>
              <a:rPr lang="en-US" sz="900" kern="0" dirty="0">
                <a:solidFill>
                  <a:srgbClr val="00A0C8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rPr>
              <a:t>    - path:</a:t>
            </a:r>
          </a:p>
          <a:p>
            <a:pPr defTabSz="1219170">
              <a:defRPr/>
            </a:pPr>
            <a:r>
              <a:rPr lang="en-US" sz="900" kern="0" dirty="0">
                <a:solidFill>
                  <a:srgbClr val="00A0C8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rPr>
              <a:t>        type: PathPrefix</a:t>
            </a:r>
          </a:p>
          <a:p>
            <a:pPr defTabSz="1219170">
              <a:defRPr/>
            </a:pPr>
            <a:r>
              <a:rPr lang="en-US" sz="900" kern="0" dirty="0">
                <a:solidFill>
                  <a:srgbClr val="00A0C8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rPr>
              <a:t>        value: /review</a:t>
            </a:r>
          </a:p>
          <a:p>
            <a:pPr defTabSz="1219170">
              <a:defRPr/>
            </a:pPr>
            <a:endParaRPr lang="en-US" sz="1067" kern="0" dirty="0">
              <a:solidFill>
                <a:srgbClr val="00A0C8"/>
              </a:solidFill>
              <a:latin typeface="Amazon Ember Mono" panose="020B0509020204020204" pitchFamily="49" charset="0"/>
              <a:ea typeface="Amazon Ember Mono" panose="020B0509020204020204" pitchFamily="49" charset="0"/>
              <a:cs typeface="Amazon Ember Mono" panose="020B0509020204020204" pitchFamily="49" charset="0"/>
            </a:endParaRPr>
          </a:p>
          <a:p>
            <a:pPr defTabSz="1219170">
              <a:defRPr/>
            </a:pPr>
            <a:endParaRPr lang="en-US" sz="1067" kern="0" dirty="0">
              <a:solidFill>
                <a:srgbClr val="00A0C8"/>
              </a:solidFill>
              <a:latin typeface="Amazon Ember Mono" panose="020B0509020204020204" pitchFamily="49" charset="0"/>
              <a:ea typeface="Amazon Ember Mono" panose="020B0509020204020204" pitchFamily="49" charset="0"/>
              <a:cs typeface="Amazon Ember Mono" panose="020B0509020204020204" pitchFamily="49" charset="0"/>
            </a:endParaRPr>
          </a:p>
          <a:p>
            <a:pPr defTabSz="1219170">
              <a:defRPr/>
            </a:pPr>
            <a:endParaRPr sz="1067" kern="0" dirty="0">
              <a:solidFill>
                <a:srgbClr val="00A0C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E5EF510C-3936-4618-B13D-4CDB538984FC}"/>
              </a:ext>
            </a:extLst>
          </p:cNvPr>
          <p:cNvCxnSpPr>
            <a:cxnSpLocks/>
          </p:cNvCxnSpPr>
          <p:nvPr/>
        </p:nvCxnSpPr>
        <p:spPr>
          <a:xfrm>
            <a:off x="9963808" y="5636038"/>
            <a:ext cx="408718" cy="0"/>
          </a:xfrm>
          <a:prstGeom prst="straightConnector1">
            <a:avLst/>
          </a:prstGeom>
          <a:ln w="25400">
            <a:solidFill>
              <a:srgbClr val="FFFF00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2426B49A-A90D-44F6-AC62-8ACE39916BD2}"/>
              </a:ext>
            </a:extLst>
          </p:cNvPr>
          <p:cNvCxnSpPr>
            <a:cxnSpLocks/>
          </p:cNvCxnSpPr>
          <p:nvPr/>
        </p:nvCxnSpPr>
        <p:spPr>
          <a:xfrm>
            <a:off x="9963808" y="6063607"/>
            <a:ext cx="408718" cy="0"/>
          </a:xfrm>
          <a:prstGeom prst="straightConnector1">
            <a:avLst/>
          </a:prstGeom>
          <a:ln w="25400">
            <a:solidFill>
              <a:srgbClr val="FFFF00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B7DFA026-2E2C-449D-9F9B-8B673BC5C73E}"/>
              </a:ext>
            </a:extLst>
          </p:cNvPr>
          <p:cNvSpPr/>
          <p:nvPr/>
        </p:nvSpPr>
        <p:spPr>
          <a:xfrm>
            <a:off x="10372526" y="5483857"/>
            <a:ext cx="61266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kern="0" dirty="0">
                <a:solidFill>
                  <a:srgbClr val="00A0C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Traffic</a:t>
            </a:r>
            <a:endParaRPr lang="en-US" sz="1200" dirty="0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0D314B85-FABB-4C0D-BA29-8355539DA24A}"/>
              </a:ext>
            </a:extLst>
          </p:cNvPr>
          <p:cNvSpPr/>
          <p:nvPr/>
        </p:nvSpPr>
        <p:spPr>
          <a:xfrm>
            <a:off x="10374325" y="5903852"/>
            <a:ext cx="15183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kern="0" dirty="0">
                <a:solidFill>
                  <a:srgbClr val="00A0C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HTTPRoute</a:t>
            </a:r>
            <a:br>
              <a:rPr lang="en-US" sz="1200" kern="0" dirty="0">
                <a:solidFill>
                  <a:srgbClr val="00A0C8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200" kern="0" dirty="0">
                <a:solidFill>
                  <a:srgbClr val="00A0C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(K8S Gateway API)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557893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46" grpId="1" animBg="1"/>
      <p:bldP spid="103" grpId="0"/>
      <p:bldP spid="104" grpId="0"/>
      <p:bldP spid="112" grpId="0"/>
      <p:bldP spid="114" grpId="0"/>
      <p:bldP spid="115" grpId="0" animBg="1"/>
      <p:bldP spid="12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5230911-8CDA-174D-996A-0CB8D84EA4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752" y="200388"/>
            <a:ext cx="11467423" cy="978729"/>
          </a:xfrm>
        </p:spPr>
        <p:txBody>
          <a:bodyPr/>
          <a:lstStyle/>
          <a:p>
            <a:r>
              <a:rPr lang="en-US" sz="3200" dirty="0"/>
              <a:t>Multiple </a:t>
            </a:r>
            <a:r>
              <a:rPr lang="en-US" sz="3200" b="1" dirty="0"/>
              <a:t>clusters/VPCs service-to-service</a:t>
            </a:r>
            <a:br>
              <a:rPr lang="en-US" sz="3200" b="1" dirty="0"/>
            </a:br>
            <a:r>
              <a:rPr lang="en-US" sz="3200" b="1" dirty="0"/>
              <a:t>communications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2BC140B7-185E-7249-A3ED-91C2EED45DD2}"/>
              </a:ext>
            </a:extLst>
          </p:cNvPr>
          <p:cNvSpPr/>
          <p:nvPr/>
        </p:nvSpPr>
        <p:spPr>
          <a:xfrm>
            <a:off x="562949" y="1274414"/>
            <a:ext cx="9399301" cy="3004509"/>
          </a:xfrm>
          <a:prstGeom prst="rect">
            <a:avLst/>
          </a:prstGeom>
          <a:noFill/>
          <a:ln w="12700" cap="flat" cmpd="sng" algn="ctr">
            <a:solidFill>
              <a:srgbClr val="69AE35"/>
            </a:solidFill>
            <a:prstDash val="solid"/>
          </a:ln>
          <a:effectLst/>
        </p:spPr>
        <p:txBody>
          <a:bodyPr rot="0" spcFirstLastPara="0" vertOverflow="overflow" horzOverflow="overflow" vert="horz" wrap="square" lIns="381000" tIns="76200" rIns="76200" bIns="381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354">
              <a:defRPr/>
            </a:pPr>
            <a:r>
              <a:rPr sz="800" kern="0" dirty="0">
                <a:ln w="0"/>
                <a:solidFill>
                  <a:srgbClr val="69AE3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</a:t>
            </a:r>
            <a:r>
              <a:rPr lang="en-US" sz="800" kern="0" dirty="0">
                <a:ln w="0"/>
                <a:solidFill>
                  <a:srgbClr val="69AE3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</a:t>
            </a:r>
            <a:endParaRPr sz="800" kern="0" dirty="0">
              <a:solidFill>
                <a:srgbClr val="879196"/>
              </a:solidFill>
              <a:latin typeface="Amazon Ember"/>
            </a:endParaRPr>
          </a:p>
        </p:txBody>
      </p:sp>
      <p:pic>
        <p:nvPicPr>
          <p:cNvPr id="41" name="Graphic 40">
            <a:extLst>
              <a:ext uri="{FF2B5EF4-FFF2-40B4-BE49-F238E27FC236}">
                <a16:creationId xmlns:a16="http://schemas.microsoft.com/office/drawing/2014/main" id="{3A3E2576-E70B-5240-ACFF-9D441FE65C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3165" y="1274414"/>
            <a:ext cx="353569" cy="353569"/>
          </a:xfrm>
          <a:prstGeom prst="rect">
            <a:avLst/>
          </a:prstGeom>
        </p:spPr>
      </p:pic>
      <p:sp>
        <p:nvSpPr>
          <p:cNvPr id="56" name="TextBox 12">
            <a:extLst>
              <a:ext uri="{FF2B5EF4-FFF2-40B4-BE49-F238E27FC236}">
                <a16:creationId xmlns:a16="http://schemas.microsoft.com/office/drawing/2014/main" id="{38BA1496-2270-408E-A975-5E44D95D67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04966" y="1676174"/>
            <a:ext cx="1859496" cy="646331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inventory</a:t>
            </a:r>
          </a:p>
          <a:p>
            <a:pPr algn="ctr" eaLnBrk="1" hangingPunct="1"/>
            <a:endParaRPr lang="en-US" altLang="en-US" sz="1200" dirty="0">
              <a:latin typeface="Arial" panose="020B0604020202020204" pitchFamily="34" charset="0"/>
              <a:ea typeface="Amazon Ember" panose="020B0603020204020204" pitchFamily="34" charset="0"/>
              <a:cs typeface="Arial" panose="020B0604020202020204" pitchFamily="34" charset="0"/>
            </a:endParaRP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50A1DE7F-358E-4992-BEBA-40457E7E5B84}"/>
              </a:ext>
            </a:extLst>
          </p:cNvPr>
          <p:cNvGrpSpPr/>
          <p:nvPr/>
        </p:nvGrpSpPr>
        <p:grpSpPr>
          <a:xfrm>
            <a:off x="2626879" y="1679117"/>
            <a:ext cx="1174920" cy="1279754"/>
            <a:chOff x="1150253" y="3924375"/>
            <a:chExt cx="1174920" cy="1279754"/>
          </a:xfrm>
        </p:grpSpPr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50019E0C-906C-47A3-8D57-8082B7D40C02}"/>
                </a:ext>
              </a:extLst>
            </p:cNvPr>
            <p:cNvSpPr txBox="1"/>
            <p:nvPr/>
          </p:nvSpPr>
          <p:spPr>
            <a:xfrm>
              <a:off x="1306814" y="4913344"/>
              <a:ext cx="933988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dirty="0">
                  <a:ln w="0"/>
                  <a:latin typeface="Arial" panose="020B0604020202020204" pitchFamily="34" charset="0"/>
                  <a:cs typeface="Arial" panose="020B0604020202020204" pitchFamily="34" charset="0"/>
                </a:rPr>
                <a:t>APP-2</a:t>
              </a:r>
              <a:endParaRPr lang="en-US" sz="1200" dirty="0"/>
            </a:p>
          </p:txBody>
        </p: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BAC4F4B7-DF96-4113-869D-912C6FBB707C}"/>
                </a:ext>
              </a:extLst>
            </p:cNvPr>
            <p:cNvGrpSpPr/>
            <p:nvPr/>
          </p:nvGrpSpPr>
          <p:grpSpPr>
            <a:xfrm>
              <a:off x="1150253" y="3924375"/>
              <a:ext cx="1174920" cy="1279754"/>
              <a:chOff x="3236828" y="3731684"/>
              <a:chExt cx="1174920" cy="1279754"/>
            </a:xfrm>
          </p:grpSpPr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61004C6B-BD0E-4822-8C88-5B55794D6770}"/>
                  </a:ext>
                </a:extLst>
              </p:cNvPr>
              <p:cNvSpPr/>
              <p:nvPr/>
            </p:nvSpPr>
            <p:spPr>
              <a:xfrm>
                <a:off x="3236828" y="3731684"/>
                <a:ext cx="1174920" cy="1279754"/>
              </a:xfrm>
              <a:prstGeom prst="rect">
                <a:avLst/>
              </a:prstGeom>
              <a:noFill/>
              <a:ln w="12700">
                <a:solidFill>
                  <a:srgbClr val="FF990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502920" tIns="9144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ln w="0"/>
                  <a:solidFill>
                    <a:srgbClr val="FF9902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71" name="Graphic 32">
                <a:extLst>
                  <a:ext uri="{FF2B5EF4-FFF2-40B4-BE49-F238E27FC236}">
                    <a16:creationId xmlns:a16="http://schemas.microsoft.com/office/drawing/2014/main" id="{DACB47EF-B2E8-4046-A50B-D28650F5BD0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/>
              <a:stretch/>
            </p:blipFill>
            <p:spPr bwMode="auto">
              <a:xfrm>
                <a:off x="3479383" y="3993615"/>
                <a:ext cx="457200" cy="457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72" name="Graphic 32">
                <a:extLst>
                  <a:ext uri="{FF2B5EF4-FFF2-40B4-BE49-F238E27FC236}">
                    <a16:creationId xmlns:a16="http://schemas.microsoft.com/office/drawing/2014/main" id="{47442C64-D7D4-4442-A74F-47FD111D224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/>
              <a:stretch/>
            </p:blipFill>
            <p:spPr bwMode="auto">
              <a:xfrm>
                <a:off x="3631783" y="4146015"/>
                <a:ext cx="457200" cy="457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73" name="Graphic 32">
                <a:extLst>
                  <a:ext uri="{FF2B5EF4-FFF2-40B4-BE49-F238E27FC236}">
                    <a16:creationId xmlns:a16="http://schemas.microsoft.com/office/drawing/2014/main" id="{41B3C3EC-9C9A-4A16-9863-DB802B41912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/>
              <a:stretch/>
            </p:blipFill>
            <p:spPr bwMode="auto">
              <a:xfrm>
                <a:off x="3784183" y="4298415"/>
                <a:ext cx="457200" cy="457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046E34F6-2784-4CC1-B755-5857264BE72B}"/>
              </a:ext>
            </a:extLst>
          </p:cNvPr>
          <p:cNvGrpSpPr/>
          <p:nvPr/>
        </p:nvGrpSpPr>
        <p:grpSpPr>
          <a:xfrm>
            <a:off x="1368132" y="1671466"/>
            <a:ext cx="1174920" cy="1279754"/>
            <a:chOff x="1150253" y="3924375"/>
            <a:chExt cx="1174920" cy="1279754"/>
          </a:xfrm>
        </p:grpSpPr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DFE85417-B5F6-40C3-A10C-CFE6A5AB660E}"/>
                </a:ext>
              </a:extLst>
            </p:cNvPr>
            <p:cNvSpPr txBox="1"/>
            <p:nvPr/>
          </p:nvSpPr>
          <p:spPr>
            <a:xfrm>
              <a:off x="1306814" y="4913344"/>
              <a:ext cx="933988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dirty="0">
                  <a:ln w="0"/>
                  <a:latin typeface="Arial" panose="020B0604020202020204" pitchFamily="34" charset="0"/>
                  <a:cs typeface="Arial" panose="020B0604020202020204" pitchFamily="34" charset="0"/>
                </a:rPr>
                <a:t>APP-1</a:t>
              </a:r>
              <a:endParaRPr lang="en-US" sz="1200" dirty="0"/>
            </a:p>
          </p:txBody>
        </p: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ADD2ED0F-56F5-402E-80F1-5282EF1D62BC}"/>
                </a:ext>
              </a:extLst>
            </p:cNvPr>
            <p:cNvGrpSpPr/>
            <p:nvPr/>
          </p:nvGrpSpPr>
          <p:grpSpPr>
            <a:xfrm>
              <a:off x="1150253" y="3924375"/>
              <a:ext cx="1174920" cy="1279754"/>
              <a:chOff x="3236828" y="3731684"/>
              <a:chExt cx="1174920" cy="1279754"/>
            </a:xfrm>
          </p:grpSpPr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61371D0D-093D-4410-9C31-5024EDD01263}"/>
                  </a:ext>
                </a:extLst>
              </p:cNvPr>
              <p:cNvSpPr/>
              <p:nvPr/>
            </p:nvSpPr>
            <p:spPr>
              <a:xfrm>
                <a:off x="3236828" y="3731684"/>
                <a:ext cx="1174920" cy="1279754"/>
              </a:xfrm>
              <a:prstGeom prst="rect">
                <a:avLst/>
              </a:prstGeom>
              <a:noFill/>
              <a:ln w="12700">
                <a:solidFill>
                  <a:srgbClr val="FF990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502920" tIns="9144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ln w="0"/>
                  <a:solidFill>
                    <a:srgbClr val="FF9902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78" name="Graphic 32">
                <a:extLst>
                  <a:ext uri="{FF2B5EF4-FFF2-40B4-BE49-F238E27FC236}">
                    <a16:creationId xmlns:a16="http://schemas.microsoft.com/office/drawing/2014/main" id="{422E5898-4544-4B70-9E8F-35F9A8AC914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/>
              <a:stretch/>
            </p:blipFill>
            <p:spPr bwMode="auto">
              <a:xfrm>
                <a:off x="3479383" y="3993615"/>
                <a:ext cx="457200" cy="457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79" name="Graphic 32">
                <a:extLst>
                  <a:ext uri="{FF2B5EF4-FFF2-40B4-BE49-F238E27FC236}">
                    <a16:creationId xmlns:a16="http://schemas.microsoft.com/office/drawing/2014/main" id="{31B0E20B-F530-49BE-8AF1-A7E5D13F794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/>
              <a:stretch/>
            </p:blipFill>
            <p:spPr bwMode="auto">
              <a:xfrm>
                <a:off x="3631783" y="4146015"/>
                <a:ext cx="457200" cy="457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81" name="Graphic 32">
                <a:extLst>
                  <a:ext uri="{FF2B5EF4-FFF2-40B4-BE49-F238E27FC236}">
                    <a16:creationId xmlns:a16="http://schemas.microsoft.com/office/drawing/2014/main" id="{8E279876-DF07-4B7B-A625-2C210443D85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/>
              <a:stretch/>
            </p:blipFill>
            <p:spPr bwMode="auto">
              <a:xfrm>
                <a:off x="3784183" y="4298415"/>
                <a:ext cx="457200" cy="457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96" name="Rectangle 95">
            <a:extLst>
              <a:ext uri="{FF2B5EF4-FFF2-40B4-BE49-F238E27FC236}">
                <a16:creationId xmlns:a16="http://schemas.microsoft.com/office/drawing/2014/main" id="{60D5BE07-E13E-43BC-830F-E2BFE483E0F4}"/>
              </a:ext>
            </a:extLst>
          </p:cNvPr>
          <p:cNvSpPr/>
          <p:nvPr/>
        </p:nvSpPr>
        <p:spPr>
          <a:xfrm>
            <a:off x="4220825" y="1295690"/>
            <a:ext cx="12650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6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HTTPRoute</a:t>
            </a:r>
            <a:endParaRPr lang="en-US" sz="1600" dirty="0"/>
          </a:p>
        </p:txBody>
      </p:sp>
      <p:sp>
        <p:nvSpPr>
          <p:cNvPr id="107" name="TextBox 12">
            <a:extLst>
              <a:ext uri="{FF2B5EF4-FFF2-40B4-BE49-F238E27FC236}">
                <a16:creationId xmlns:a16="http://schemas.microsoft.com/office/drawing/2014/main" id="{61FD7321-114E-4DA3-BB9C-9579D80E28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09440" y="1508582"/>
            <a:ext cx="1202186" cy="830997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Service</a:t>
            </a:r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inventory-ver1</a:t>
            </a:r>
          </a:p>
          <a:p>
            <a:pPr algn="ctr" eaLnBrk="1" hangingPunct="1"/>
            <a:endParaRPr lang="en-US" altLang="en-US" sz="1200" dirty="0">
              <a:latin typeface="Arial" panose="020B0604020202020204" pitchFamily="34" charset="0"/>
              <a:ea typeface="Amazon Ember" panose="020B0603020204020204" pitchFamily="34" charset="0"/>
              <a:cs typeface="Arial" panose="020B0604020202020204" pitchFamily="34" charset="0"/>
            </a:endParaRPr>
          </a:p>
        </p:txBody>
      </p: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31B328D4-26BA-446B-9F91-EE6EB8F9CB40}"/>
              </a:ext>
            </a:extLst>
          </p:cNvPr>
          <p:cNvCxnSpPr>
            <a:cxnSpLocks/>
            <a:stCxn id="107" idx="2"/>
          </p:cNvCxnSpPr>
          <p:nvPr/>
        </p:nvCxnSpPr>
        <p:spPr>
          <a:xfrm>
            <a:off x="6710533" y="2339579"/>
            <a:ext cx="0" cy="314013"/>
          </a:xfrm>
          <a:prstGeom prst="straightConnector1">
            <a:avLst/>
          </a:prstGeom>
          <a:ln w="25400">
            <a:solidFill>
              <a:srgbClr val="FFFF00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3650B514-3088-4EC1-BBDE-14C7F1F8E641}"/>
              </a:ext>
            </a:extLst>
          </p:cNvPr>
          <p:cNvCxnSpPr>
            <a:cxnSpLocks/>
          </p:cNvCxnSpPr>
          <p:nvPr/>
        </p:nvCxnSpPr>
        <p:spPr>
          <a:xfrm flipH="1">
            <a:off x="4835654" y="2342618"/>
            <a:ext cx="15039" cy="2444829"/>
          </a:xfrm>
          <a:prstGeom prst="straightConnector1">
            <a:avLst/>
          </a:prstGeom>
          <a:ln w="25400">
            <a:solidFill>
              <a:srgbClr val="FFFF00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>
            <a:extLst>
              <a:ext uri="{FF2B5EF4-FFF2-40B4-BE49-F238E27FC236}">
                <a16:creationId xmlns:a16="http://schemas.microsoft.com/office/drawing/2014/main" id="{2C3B307C-9E0F-4B6F-B235-44B63CF11EF3}"/>
              </a:ext>
            </a:extLst>
          </p:cNvPr>
          <p:cNvSpPr txBox="1"/>
          <p:nvPr/>
        </p:nvSpPr>
        <p:spPr>
          <a:xfrm>
            <a:off x="493225" y="2583981"/>
            <a:ext cx="720069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67" dirty="0"/>
              <a:t>Rev 1.21</a:t>
            </a:r>
          </a:p>
        </p:txBody>
      </p:sp>
      <p:pic>
        <p:nvPicPr>
          <p:cNvPr id="113" name="Graphic 23">
            <a:extLst>
              <a:ext uri="{FF2B5EF4-FFF2-40B4-BE49-F238E27FC236}">
                <a16:creationId xmlns:a16="http://schemas.microsoft.com/office/drawing/2014/main" id="{BFC2965A-1C16-4692-AAE8-62F12B9B7C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948" y="2255526"/>
            <a:ext cx="353569" cy="314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4" name="TextBox 113">
            <a:extLst>
              <a:ext uri="{FF2B5EF4-FFF2-40B4-BE49-F238E27FC236}">
                <a16:creationId xmlns:a16="http://schemas.microsoft.com/office/drawing/2014/main" id="{B4B67226-D14E-4AA6-9369-264E785D22B1}"/>
              </a:ext>
            </a:extLst>
          </p:cNvPr>
          <p:cNvSpPr txBox="1"/>
          <p:nvPr/>
        </p:nvSpPr>
        <p:spPr>
          <a:xfrm flipH="1">
            <a:off x="5699516" y="1830595"/>
            <a:ext cx="1518364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67" dirty="0"/>
              <a:t>10%</a:t>
            </a: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B8520317-63EA-485A-B83C-57C6D13DA2B9}"/>
              </a:ext>
            </a:extLst>
          </p:cNvPr>
          <p:cNvSpPr/>
          <p:nvPr/>
        </p:nvSpPr>
        <p:spPr>
          <a:xfrm>
            <a:off x="573165" y="3960404"/>
            <a:ext cx="9370660" cy="339533"/>
          </a:xfrm>
          <a:prstGeom prst="rect">
            <a:avLst/>
          </a:prstGeom>
          <a:solidFill>
            <a:schemeClr val="accent2">
              <a:lumMod val="20000"/>
              <a:lumOff val="80000"/>
              <a:alpha val="14902"/>
            </a:schemeClr>
          </a:solidFill>
          <a:ln w="12700" cap="flat" cmpd="sng" algn="ctr">
            <a:noFill/>
            <a:prstDash val="dash"/>
            <a:miter lim="800000"/>
          </a:ln>
          <a:effectLst/>
        </p:spPr>
        <p:txBody>
          <a:bodyPr lIns="451104"/>
          <a:lstStyle/>
          <a:p>
            <a:pPr defTabSz="1219170">
              <a:defRPr/>
            </a:pPr>
            <a:r>
              <a:rPr lang="en-US" sz="1067" kern="0" dirty="0">
                <a:solidFill>
                  <a:srgbClr val="00A0C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K8S gateway/VPCLattice</a:t>
            </a:r>
            <a:endParaRPr sz="1067" kern="0" dirty="0">
              <a:solidFill>
                <a:srgbClr val="00A0C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60EAF2F4-D2C1-4804-816A-3E0F55885BA6}"/>
              </a:ext>
            </a:extLst>
          </p:cNvPr>
          <p:cNvCxnSpPr>
            <a:cxnSpLocks/>
          </p:cNvCxnSpPr>
          <p:nvPr/>
        </p:nvCxnSpPr>
        <p:spPr>
          <a:xfrm flipV="1">
            <a:off x="6724007" y="3483143"/>
            <a:ext cx="0" cy="462794"/>
          </a:xfrm>
          <a:prstGeom prst="straightConnector1">
            <a:avLst/>
          </a:prstGeom>
          <a:ln w="25400">
            <a:solidFill>
              <a:srgbClr val="FFFF00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Rectangle 119">
            <a:extLst>
              <a:ext uri="{FF2B5EF4-FFF2-40B4-BE49-F238E27FC236}">
                <a16:creationId xmlns:a16="http://schemas.microsoft.com/office/drawing/2014/main" id="{210B5A03-BF6D-459E-AD67-D4C04B55DB4B}"/>
              </a:ext>
            </a:extLst>
          </p:cNvPr>
          <p:cNvSpPr/>
          <p:nvPr/>
        </p:nvSpPr>
        <p:spPr>
          <a:xfrm>
            <a:off x="7507592" y="1293935"/>
            <a:ext cx="3702591" cy="2622171"/>
          </a:xfrm>
          <a:prstGeom prst="rect">
            <a:avLst/>
          </a:prstGeom>
          <a:solidFill>
            <a:schemeClr val="accent2">
              <a:lumMod val="20000"/>
              <a:lumOff val="80000"/>
              <a:alpha val="14902"/>
            </a:schemeClr>
          </a:solidFill>
          <a:ln w="12700" cap="flat" cmpd="sng" algn="ctr">
            <a:noFill/>
            <a:prstDash val="dash"/>
            <a:miter lim="800000"/>
          </a:ln>
          <a:effectLst/>
        </p:spPr>
        <p:txBody>
          <a:bodyPr lIns="451104"/>
          <a:lstStyle/>
          <a:p>
            <a:pPr defTabSz="1219170">
              <a:defRPr/>
            </a:pPr>
            <a:r>
              <a:rPr lang="en-US" sz="900" kern="0" dirty="0">
                <a:solidFill>
                  <a:srgbClr val="00A0C8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rPr>
              <a:t>apiVersion: gateway.networking.k8s.io/v1alpha2</a:t>
            </a:r>
          </a:p>
          <a:p>
            <a:pPr defTabSz="1219170">
              <a:defRPr/>
            </a:pPr>
            <a:r>
              <a:rPr lang="en-US" sz="900" kern="0" dirty="0">
                <a:solidFill>
                  <a:srgbClr val="00A0C8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rPr>
              <a:t>kind: HTTPRoute</a:t>
            </a:r>
          </a:p>
          <a:p>
            <a:pPr defTabSz="1219170">
              <a:defRPr/>
            </a:pPr>
            <a:r>
              <a:rPr lang="en-US" sz="900" kern="0" dirty="0">
                <a:solidFill>
                  <a:srgbClr val="00A0C8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rPr>
              <a:t>metadata:</a:t>
            </a:r>
          </a:p>
          <a:p>
            <a:pPr defTabSz="1219170">
              <a:defRPr/>
            </a:pPr>
            <a:r>
              <a:rPr lang="en-US" sz="900" kern="0" dirty="0">
                <a:solidFill>
                  <a:srgbClr val="00A0C8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rPr>
              <a:t>  name: inventory</a:t>
            </a:r>
          </a:p>
          <a:p>
            <a:pPr defTabSz="1219170">
              <a:defRPr/>
            </a:pPr>
            <a:r>
              <a:rPr lang="en-US" sz="900" kern="0" dirty="0">
                <a:solidFill>
                  <a:srgbClr val="00A0C8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rPr>
              <a:t>spec:</a:t>
            </a:r>
          </a:p>
          <a:p>
            <a:pPr defTabSz="1219170">
              <a:defRPr/>
            </a:pPr>
            <a:r>
              <a:rPr lang="en-US" sz="900" kern="0" dirty="0">
                <a:solidFill>
                  <a:srgbClr val="00A0C8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rPr>
              <a:t>  parentRefs:</a:t>
            </a:r>
          </a:p>
          <a:p>
            <a:pPr defTabSz="1219170">
              <a:defRPr/>
            </a:pPr>
            <a:r>
              <a:rPr lang="en-US" sz="900" kern="0" dirty="0">
                <a:solidFill>
                  <a:srgbClr val="00A0C8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rPr>
              <a:t>  - name: my-hotel</a:t>
            </a:r>
          </a:p>
          <a:p>
            <a:pPr defTabSz="1219170">
              <a:defRPr/>
            </a:pPr>
            <a:r>
              <a:rPr lang="en-US" sz="900" kern="0" dirty="0">
                <a:solidFill>
                  <a:srgbClr val="00A0C8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rPr>
              <a:t>    sectionName: http</a:t>
            </a:r>
          </a:p>
          <a:p>
            <a:pPr defTabSz="1219170">
              <a:defRPr/>
            </a:pPr>
            <a:r>
              <a:rPr lang="en-US" sz="900" kern="0" dirty="0">
                <a:solidFill>
                  <a:srgbClr val="00A0C8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rPr>
              <a:t>  - name: my-hotel</a:t>
            </a:r>
          </a:p>
          <a:p>
            <a:pPr defTabSz="1219170">
              <a:defRPr/>
            </a:pPr>
            <a:r>
              <a:rPr lang="en-US" sz="900" kern="0" dirty="0">
                <a:solidFill>
                  <a:srgbClr val="00A0C8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rPr>
              <a:t>    sectionName: https</a:t>
            </a:r>
          </a:p>
          <a:p>
            <a:pPr defTabSz="1219170">
              <a:defRPr/>
            </a:pPr>
            <a:r>
              <a:rPr lang="en-US" sz="900" kern="0" dirty="0">
                <a:solidFill>
                  <a:srgbClr val="00A0C8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rPr>
              <a:t>  rules:</a:t>
            </a:r>
          </a:p>
          <a:p>
            <a:pPr defTabSz="1219170">
              <a:defRPr/>
            </a:pPr>
            <a:r>
              <a:rPr lang="en-US" sz="900" kern="0" dirty="0">
                <a:solidFill>
                  <a:srgbClr val="00A0C8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rPr>
              <a:t>  - backendRefs</a:t>
            </a:r>
          </a:p>
          <a:p>
            <a:pPr defTabSz="1219170">
              <a:defRPr/>
            </a:pPr>
            <a:r>
              <a:rPr lang="en-US" sz="900" kern="0" dirty="0">
                <a:solidFill>
                  <a:srgbClr val="00A0C8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rPr>
              <a:t>    - name: inventory-ver1</a:t>
            </a:r>
          </a:p>
          <a:p>
            <a:pPr defTabSz="1219170">
              <a:defRPr/>
            </a:pPr>
            <a:r>
              <a:rPr lang="en-US" sz="900" kern="0" dirty="0">
                <a:solidFill>
                  <a:srgbClr val="00A0C8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rPr>
              <a:t>      kind: Service</a:t>
            </a:r>
          </a:p>
          <a:p>
            <a:pPr defTabSz="1219170">
              <a:defRPr/>
            </a:pPr>
            <a:r>
              <a:rPr lang="en-US" sz="900" kern="0" dirty="0">
                <a:solidFill>
                  <a:srgbClr val="00A0C8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rPr>
              <a:t>      weight: 10</a:t>
            </a:r>
          </a:p>
          <a:p>
            <a:pPr defTabSz="1219170">
              <a:defRPr/>
            </a:pPr>
            <a:r>
              <a:rPr lang="en-US" sz="900" kern="0" dirty="0">
                <a:solidFill>
                  <a:srgbClr val="00A0C8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rPr>
              <a:t>    - name: inventory-ver2</a:t>
            </a:r>
          </a:p>
          <a:p>
            <a:pPr defTabSz="1219170">
              <a:defRPr/>
            </a:pPr>
            <a:r>
              <a:rPr lang="en-US" sz="900" kern="0" dirty="0">
                <a:solidFill>
                  <a:srgbClr val="00A0C8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rPr>
              <a:t>      kind: ServiceImport</a:t>
            </a:r>
          </a:p>
          <a:p>
            <a:pPr defTabSz="1219170">
              <a:defRPr/>
            </a:pPr>
            <a:r>
              <a:rPr lang="en-US" sz="900" kern="0" dirty="0">
                <a:solidFill>
                  <a:srgbClr val="00A0C8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rPr>
              <a:t>      weight: 90</a:t>
            </a:r>
          </a:p>
          <a:p>
            <a:pPr defTabSz="1219170">
              <a:defRPr/>
            </a:pPr>
            <a:endParaRPr lang="en-US" sz="1067" kern="0" dirty="0">
              <a:solidFill>
                <a:srgbClr val="00A0C8"/>
              </a:solidFill>
              <a:latin typeface="Amazon Ember Mono" panose="020B0509020204020204" pitchFamily="49" charset="0"/>
              <a:ea typeface="Amazon Ember Mono" panose="020B0509020204020204" pitchFamily="49" charset="0"/>
              <a:cs typeface="Amazon Ember Mono" panose="020B0509020204020204" pitchFamily="49" charset="0"/>
            </a:endParaRPr>
          </a:p>
          <a:p>
            <a:pPr defTabSz="1219170">
              <a:defRPr/>
            </a:pPr>
            <a:endParaRPr sz="1067" kern="0" dirty="0">
              <a:solidFill>
                <a:srgbClr val="00A0C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E5EF510C-3936-4618-B13D-4CDB538984FC}"/>
              </a:ext>
            </a:extLst>
          </p:cNvPr>
          <p:cNvCxnSpPr>
            <a:cxnSpLocks/>
          </p:cNvCxnSpPr>
          <p:nvPr/>
        </p:nvCxnSpPr>
        <p:spPr>
          <a:xfrm>
            <a:off x="9971975" y="5881120"/>
            <a:ext cx="408718" cy="0"/>
          </a:xfrm>
          <a:prstGeom prst="straightConnector1">
            <a:avLst/>
          </a:prstGeom>
          <a:ln w="25400">
            <a:solidFill>
              <a:srgbClr val="FFFF00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2426B49A-A90D-44F6-AC62-8ACE39916BD2}"/>
              </a:ext>
            </a:extLst>
          </p:cNvPr>
          <p:cNvCxnSpPr>
            <a:cxnSpLocks/>
          </p:cNvCxnSpPr>
          <p:nvPr/>
        </p:nvCxnSpPr>
        <p:spPr>
          <a:xfrm>
            <a:off x="9963808" y="6059039"/>
            <a:ext cx="408718" cy="0"/>
          </a:xfrm>
          <a:prstGeom prst="straightConnector1">
            <a:avLst/>
          </a:prstGeom>
          <a:ln w="25400">
            <a:solidFill>
              <a:srgbClr val="FFFF00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B7DFA026-2E2C-449D-9F9B-8B673BC5C73E}"/>
              </a:ext>
            </a:extLst>
          </p:cNvPr>
          <p:cNvSpPr/>
          <p:nvPr/>
        </p:nvSpPr>
        <p:spPr>
          <a:xfrm>
            <a:off x="10354661" y="5759065"/>
            <a:ext cx="61266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kern="0" dirty="0">
                <a:solidFill>
                  <a:srgbClr val="00A0C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Traffic</a:t>
            </a:r>
            <a:endParaRPr lang="en-US" sz="1200" dirty="0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0D314B85-FABB-4C0D-BA29-8355539DA24A}"/>
              </a:ext>
            </a:extLst>
          </p:cNvPr>
          <p:cNvSpPr/>
          <p:nvPr/>
        </p:nvSpPr>
        <p:spPr>
          <a:xfrm>
            <a:off x="10371811" y="5945307"/>
            <a:ext cx="15183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kern="0" dirty="0">
                <a:solidFill>
                  <a:srgbClr val="00A0C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HTTPRoute</a:t>
            </a:r>
            <a:br>
              <a:rPr lang="en-US" sz="1200" kern="0" dirty="0">
                <a:solidFill>
                  <a:srgbClr val="00A0C8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200" kern="0" dirty="0">
                <a:solidFill>
                  <a:srgbClr val="00A0C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(K8S Gateway API)</a:t>
            </a:r>
            <a:endParaRPr lang="en-US" sz="1200" dirty="0"/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A12AE9FB-FCD6-4F1B-91D4-E7C2CC5A3481}"/>
              </a:ext>
            </a:extLst>
          </p:cNvPr>
          <p:cNvCxnSpPr>
            <a:cxnSpLocks/>
          </p:cNvCxnSpPr>
          <p:nvPr/>
        </p:nvCxnSpPr>
        <p:spPr>
          <a:xfrm>
            <a:off x="5759677" y="1778112"/>
            <a:ext cx="354576" cy="0"/>
          </a:xfrm>
          <a:prstGeom prst="straightConnector1">
            <a:avLst/>
          </a:prstGeom>
          <a:ln w="25400">
            <a:solidFill>
              <a:srgbClr val="FFFF00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62014DEF-D209-43C1-8083-1AF8EFCD5014}"/>
              </a:ext>
            </a:extLst>
          </p:cNvPr>
          <p:cNvCxnSpPr>
            <a:cxnSpLocks/>
          </p:cNvCxnSpPr>
          <p:nvPr/>
        </p:nvCxnSpPr>
        <p:spPr>
          <a:xfrm>
            <a:off x="3505298" y="2577318"/>
            <a:ext cx="6697" cy="1368619"/>
          </a:xfrm>
          <a:prstGeom prst="straightConnector1">
            <a:avLst/>
          </a:prstGeom>
          <a:ln w="25400">
            <a:solidFill>
              <a:srgbClr val="FFFF00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Rectangle 138">
            <a:extLst>
              <a:ext uri="{FF2B5EF4-FFF2-40B4-BE49-F238E27FC236}">
                <a16:creationId xmlns:a16="http://schemas.microsoft.com/office/drawing/2014/main" id="{E93DB082-DFBA-49A1-8663-D349880F81B7}"/>
              </a:ext>
            </a:extLst>
          </p:cNvPr>
          <p:cNvSpPr/>
          <p:nvPr/>
        </p:nvSpPr>
        <p:spPr>
          <a:xfrm>
            <a:off x="548628" y="4537505"/>
            <a:ext cx="9399301" cy="1638635"/>
          </a:xfrm>
          <a:prstGeom prst="rect">
            <a:avLst/>
          </a:prstGeom>
          <a:noFill/>
          <a:ln w="12700" cap="flat" cmpd="sng" algn="ctr">
            <a:solidFill>
              <a:srgbClr val="69AE35"/>
            </a:solidFill>
            <a:prstDash val="solid"/>
          </a:ln>
          <a:effectLst/>
        </p:spPr>
        <p:txBody>
          <a:bodyPr rot="0" spcFirstLastPara="0" vertOverflow="overflow" horzOverflow="overflow" vert="horz" wrap="square" lIns="381000" tIns="76200" rIns="76200" bIns="381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354">
              <a:defRPr/>
            </a:pPr>
            <a:r>
              <a:rPr sz="800" kern="0" dirty="0">
                <a:ln w="0"/>
                <a:solidFill>
                  <a:srgbClr val="69AE3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</a:t>
            </a:r>
            <a:r>
              <a:rPr lang="en-US" sz="800" kern="0" dirty="0">
                <a:ln w="0"/>
                <a:solidFill>
                  <a:srgbClr val="69AE3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2</a:t>
            </a:r>
            <a:endParaRPr sz="800" kern="0" dirty="0">
              <a:solidFill>
                <a:srgbClr val="879196"/>
              </a:solidFill>
              <a:latin typeface="Amazon Ember"/>
            </a:endParaRPr>
          </a:p>
        </p:txBody>
      </p:sp>
      <p:pic>
        <p:nvPicPr>
          <p:cNvPr id="140" name="Graphic 139">
            <a:extLst>
              <a:ext uri="{FF2B5EF4-FFF2-40B4-BE49-F238E27FC236}">
                <a16:creationId xmlns:a16="http://schemas.microsoft.com/office/drawing/2014/main" id="{503B929C-942C-4961-8FE2-243D32E9B7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2611" y="4534746"/>
            <a:ext cx="353569" cy="353569"/>
          </a:xfrm>
          <a:prstGeom prst="rect">
            <a:avLst/>
          </a:prstGeom>
        </p:spPr>
      </p:pic>
      <p:sp>
        <p:nvSpPr>
          <p:cNvPr id="163" name="TextBox 12">
            <a:extLst>
              <a:ext uri="{FF2B5EF4-FFF2-40B4-BE49-F238E27FC236}">
                <a16:creationId xmlns:a16="http://schemas.microsoft.com/office/drawing/2014/main" id="{9CC6DC96-7E86-4CC9-8404-8F8D8EDE1A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54285" y="4829540"/>
            <a:ext cx="1202186" cy="830997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Service</a:t>
            </a:r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inventory-ver2</a:t>
            </a:r>
          </a:p>
          <a:p>
            <a:pPr algn="ctr" eaLnBrk="1" hangingPunct="1"/>
            <a:endParaRPr lang="en-US" altLang="en-US" sz="1200" dirty="0">
              <a:latin typeface="Arial" panose="020B0604020202020204" pitchFamily="34" charset="0"/>
              <a:ea typeface="Amazon Ember" panose="020B0603020204020204" pitchFamily="34" charset="0"/>
              <a:cs typeface="Arial" panose="020B0604020202020204" pitchFamily="34" charset="0"/>
            </a:endParaRP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C31AD40F-0B91-4A78-84DB-FDC7545629DD}"/>
              </a:ext>
            </a:extLst>
          </p:cNvPr>
          <p:cNvSpPr txBox="1"/>
          <p:nvPr/>
        </p:nvSpPr>
        <p:spPr>
          <a:xfrm>
            <a:off x="485007" y="5274223"/>
            <a:ext cx="1039686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67" dirty="0"/>
              <a:t>Rev 1.23</a:t>
            </a:r>
          </a:p>
        </p:txBody>
      </p:sp>
      <p:pic>
        <p:nvPicPr>
          <p:cNvPr id="167" name="Graphic 23">
            <a:extLst>
              <a:ext uri="{FF2B5EF4-FFF2-40B4-BE49-F238E27FC236}">
                <a16:creationId xmlns:a16="http://schemas.microsoft.com/office/drawing/2014/main" id="{EAB74D3B-F996-4FF0-972C-6E6339E8C1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949" y="4987525"/>
            <a:ext cx="353569" cy="314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8" name="Rectangle 167">
            <a:extLst>
              <a:ext uri="{FF2B5EF4-FFF2-40B4-BE49-F238E27FC236}">
                <a16:creationId xmlns:a16="http://schemas.microsoft.com/office/drawing/2014/main" id="{E72CC6BF-4F55-4658-89BE-EEC56B480DBD}"/>
              </a:ext>
            </a:extLst>
          </p:cNvPr>
          <p:cNvSpPr/>
          <p:nvPr/>
        </p:nvSpPr>
        <p:spPr>
          <a:xfrm>
            <a:off x="552611" y="5836607"/>
            <a:ext cx="9370660" cy="339533"/>
          </a:xfrm>
          <a:prstGeom prst="rect">
            <a:avLst/>
          </a:prstGeom>
          <a:solidFill>
            <a:schemeClr val="accent2">
              <a:lumMod val="20000"/>
              <a:lumOff val="80000"/>
              <a:alpha val="14902"/>
            </a:schemeClr>
          </a:solidFill>
          <a:ln w="12700" cap="flat" cmpd="sng" algn="ctr">
            <a:noFill/>
            <a:prstDash val="dash"/>
            <a:miter lim="800000"/>
          </a:ln>
          <a:effectLst/>
        </p:spPr>
        <p:txBody>
          <a:bodyPr lIns="451104"/>
          <a:lstStyle/>
          <a:p>
            <a:pPr defTabSz="1219170">
              <a:defRPr/>
            </a:pPr>
            <a:r>
              <a:rPr lang="en-US" sz="1067" kern="0" dirty="0">
                <a:solidFill>
                  <a:srgbClr val="00A0C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K8S gateway/VPCLattice</a:t>
            </a:r>
            <a:endParaRPr sz="1067" kern="0" dirty="0">
              <a:solidFill>
                <a:srgbClr val="00A0C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BA94806-2A8E-4FCE-A137-8E197CFE813F}"/>
              </a:ext>
            </a:extLst>
          </p:cNvPr>
          <p:cNvGrpSpPr/>
          <p:nvPr/>
        </p:nvGrpSpPr>
        <p:grpSpPr>
          <a:xfrm>
            <a:off x="6194412" y="4837264"/>
            <a:ext cx="959701" cy="855298"/>
            <a:chOff x="6223856" y="4647146"/>
            <a:chExt cx="959701" cy="855298"/>
          </a:xfrm>
        </p:grpSpPr>
        <p:grpSp>
          <p:nvGrpSpPr>
            <p:cNvPr id="173" name="Group 172">
              <a:extLst>
                <a:ext uri="{FF2B5EF4-FFF2-40B4-BE49-F238E27FC236}">
                  <a16:creationId xmlns:a16="http://schemas.microsoft.com/office/drawing/2014/main" id="{9AF1E75E-7CD5-4039-B8E4-E3798FA182E2}"/>
                </a:ext>
              </a:extLst>
            </p:cNvPr>
            <p:cNvGrpSpPr/>
            <p:nvPr/>
          </p:nvGrpSpPr>
          <p:grpSpPr>
            <a:xfrm>
              <a:off x="6223856" y="4647146"/>
              <a:ext cx="882670" cy="800206"/>
              <a:chOff x="3236828" y="3731684"/>
              <a:chExt cx="1174920" cy="1279754"/>
            </a:xfrm>
          </p:grpSpPr>
          <p:sp>
            <p:nvSpPr>
              <p:cNvPr id="174" name="Rectangle 173">
                <a:extLst>
                  <a:ext uri="{FF2B5EF4-FFF2-40B4-BE49-F238E27FC236}">
                    <a16:creationId xmlns:a16="http://schemas.microsoft.com/office/drawing/2014/main" id="{1FCA61A1-90C1-4EC9-B277-3B4FD5119D87}"/>
                  </a:ext>
                </a:extLst>
              </p:cNvPr>
              <p:cNvSpPr/>
              <p:nvPr/>
            </p:nvSpPr>
            <p:spPr>
              <a:xfrm>
                <a:off x="3236828" y="3731684"/>
                <a:ext cx="1174920" cy="1279754"/>
              </a:xfrm>
              <a:prstGeom prst="rect">
                <a:avLst/>
              </a:prstGeom>
              <a:noFill/>
              <a:ln w="12700">
                <a:solidFill>
                  <a:srgbClr val="FF990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502920" tIns="9144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ln w="0"/>
                  <a:solidFill>
                    <a:srgbClr val="FF9902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175" name="Graphic 32">
                <a:extLst>
                  <a:ext uri="{FF2B5EF4-FFF2-40B4-BE49-F238E27FC236}">
                    <a16:creationId xmlns:a16="http://schemas.microsoft.com/office/drawing/2014/main" id="{9D8092E6-320A-4605-8790-17DC56CF250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/>
              <a:stretch/>
            </p:blipFill>
            <p:spPr bwMode="auto">
              <a:xfrm>
                <a:off x="3479383" y="3993615"/>
                <a:ext cx="457200" cy="457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76" name="Graphic 32">
                <a:extLst>
                  <a:ext uri="{FF2B5EF4-FFF2-40B4-BE49-F238E27FC236}">
                    <a16:creationId xmlns:a16="http://schemas.microsoft.com/office/drawing/2014/main" id="{055E3292-761B-40AE-A0A5-19CEE5A7E0B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/>
              <a:stretch/>
            </p:blipFill>
            <p:spPr bwMode="auto">
              <a:xfrm>
                <a:off x="3631783" y="4146015"/>
                <a:ext cx="457200" cy="457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77" name="Graphic 32">
                <a:extLst>
                  <a:ext uri="{FF2B5EF4-FFF2-40B4-BE49-F238E27FC236}">
                    <a16:creationId xmlns:a16="http://schemas.microsoft.com/office/drawing/2014/main" id="{C22410CE-B622-4078-A748-55D2AA2996C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/>
              <a:stretch/>
            </p:blipFill>
            <p:spPr bwMode="auto">
              <a:xfrm>
                <a:off x="3784183" y="4298415"/>
                <a:ext cx="457200" cy="457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id="{3A541446-3947-44B9-9C9D-2FE06559E73A}"/>
                </a:ext>
              </a:extLst>
            </p:cNvPr>
            <p:cNvSpPr txBox="1"/>
            <p:nvPr/>
          </p:nvSpPr>
          <p:spPr>
            <a:xfrm>
              <a:off x="6249569" y="5225445"/>
              <a:ext cx="933988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dirty="0">
                  <a:ln w="0"/>
                  <a:latin typeface="Arial" panose="020B0604020202020204" pitchFamily="34" charset="0"/>
                  <a:cs typeface="Arial" panose="020B0604020202020204" pitchFamily="34" charset="0"/>
                </a:rPr>
                <a:t>K8s Pods</a:t>
              </a:r>
              <a:endParaRPr lang="en-US" sz="1200" dirty="0"/>
            </a:p>
          </p:txBody>
        </p:sp>
      </p:grpSp>
      <p:cxnSp>
        <p:nvCxnSpPr>
          <p:cNvPr id="184" name="Straight Arrow Connector 183">
            <a:extLst>
              <a:ext uri="{FF2B5EF4-FFF2-40B4-BE49-F238E27FC236}">
                <a16:creationId xmlns:a16="http://schemas.microsoft.com/office/drawing/2014/main" id="{8AFC56BE-8A54-46B5-8550-8923E15A00BE}"/>
              </a:ext>
            </a:extLst>
          </p:cNvPr>
          <p:cNvCxnSpPr>
            <a:cxnSpLocks/>
          </p:cNvCxnSpPr>
          <p:nvPr/>
        </p:nvCxnSpPr>
        <p:spPr>
          <a:xfrm>
            <a:off x="2250668" y="2562080"/>
            <a:ext cx="6697" cy="1368619"/>
          </a:xfrm>
          <a:prstGeom prst="straightConnector1">
            <a:avLst/>
          </a:prstGeom>
          <a:ln w="25400">
            <a:solidFill>
              <a:srgbClr val="FFFF00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5" name="Group 184">
            <a:extLst>
              <a:ext uri="{FF2B5EF4-FFF2-40B4-BE49-F238E27FC236}">
                <a16:creationId xmlns:a16="http://schemas.microsoft.com/office/drawing/2014/main" id="{1D18354C-F830-40E4-9FB7-6D5C2FB12885}"/>
              </a:ext>
            </a:extLst>
          </p:cNvPr>
          <p:cNvGrpSpPr/>
          <p:nvPr/>
        </p:nvGrpSpPr>
        <p:grpSpPr>
          <a:xfrm>
            <a:off x="6251176" y="2659386"/>
            <a:ext cx="959701" cy="855298"/>
            <a:chOff x="6223856" y="4647146"/>
            <a:chExt cx="959701" cy="855298"/>
          </a:xfrm>
        </p:grpSpPr>
        <p:grpSp>
          <p:nvGrpSpPr>
            <p:cNvPr id="186" name="Group 185">
              <a:extLst>
                <a:ext uri="{FF2B5EF4-FFF2-40B4-BE49-F238E27FC236}">
                  <a16:creationId xmlns:a16="http://schemas.microsoft.com/office/drawing/2014/main" id="{F16AD46E-FAA7-46EB-B68A-5760DA25CBC7}"/>
                </a:ext>
              </a:extLst>
            </p:cNvPr>
            <p:cNvGrpSpPr/>
            <p:nvPr/>
          </p:nvGrpSpPr>
          <p:grpSpPr>
            <a:xfrm>
              <a:off x="6223856" y="4647146"/>
              <a:ext cx="882670" cy="800206"/>
              <a:chOff x="3236828" y="3731684"/>
              <a:chExt cx="1174920" cy="1279754"/>
            </a:xfrm>
          </p:grpSpPr>
          <p:sp>
            <p:nvSpPr>
              <p:cNvPr id="188" name="Rectangle 187">
                <a:extLst>
                  <a:ext uri="{FF2B5EF4-FFF2-40B4-BE49-F238E27FC236}">
                    <a16:creationId xmlns:a16="http://schemas.microsoft.com/office/drawing/2014/main" id="{18A92760-1E8B-49E1-AEF3-C3719FED4F38}"/>
                  </a:ext>
                </a:extLst>
              </p:cNvPr>
              <p:cNvSpPr/>
              <p:nvPr/>
            </p:nvSpPr>
            <p:spPr>
              <a:xfrm>
                <a:off x="3236828" y="3731684"/>
                <a:ext cx="1174920" cy="1279754"/>
              </a:xfrm>
              <a:prstGeom prst="rect">
                <a:avLst/>
              </a:prstGeom>
              <a:noFill/>
              <a:ln w="12700">
                <a:solidFill>
                  <a:srgbClr val="FF990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502920" tIns="9144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ln w="0"/>
                  <a:solidFill>
                    <a:srgbClr val="FF9902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189" name="Graphic 32">
                <a:extLst>
                  <a:ext uri="{FF2B5EF4-FFF2-40B4-BE49-F238E27FC236}">
                    <a16:creationId xmlns:a16="http://schemas.microsoft.com/office/drawing/2014/main" id="{431C3D1C-94A1-4310-821B-EF60847903A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/>
              <a:stretch/>
            </p:blipFill>
            <p:spPr bwMode="auto">
              <a:xfrm>
                <a:off x="3479383" y="3993615"/>
                <a:ext cx="457200" cy="457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90" name="Graphic 32">
                <a:extLst>
                  <a:ext uri="{FF2B5EF4-FFF2-40B4-BE49-F238E27FC236}">
                    <a16:creationId xmlns:a16="http://schemas.microsoft.com/office/drawing/2014/main" id="{BB93DC46-9899-4DB5-92B7-B855A2B7667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/>
              <a:stretch/>
            </p:blipFill>
            <p:spPr bwMode="auto">
              <a:xfrm>
                <a:off x="3631783" y="4146015"/>
                <a:ext cx="457200" cy="457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91" name="Graphic 32">
                <a:extLst>
                  <a:ext uri="{FF2B5EF4-FFF2-40B4-BE49-F238E27FC236}">
                    <a16:creationId xmlns:a16="http://schemas.microsoft.com/office/drawing/2014/main" id="{1A7FC9EC-B043-4EAB-85E9-CC6D94C838B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/>
              <a:stretch/>
            </p:blipFill>
            <p:spPr bwMode="auto">
              <a:xfrm>
                <a:off x="3784183" y="4298415"/>
                <a:ext cx="457200" cy="457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B2A1EF9D-3D10-4407-A797-BED7B2BFC8DD}"/>
                </a:ext>
              </a:extLst>
            </p:cNvPr>
            <p:cNvSpPr txBox="1"/>
            <p:nvPr/>
          </p:nvSpPr>
          <p:spPr>
            <a:xfrm>
              <a:off x="6249569" y="5225445"/>
              <a:ext cx="933988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dirty="0">
                  <a:ln w="0"/>
                  <a:latin typeface="Arial" panose="020B0604020202020204" pitchFamily="34" charset="0"/>
                  <a:cs typeface="Arial" panose="020B0604020202020204" pitchFamily="34" charset="0"/>
                </a:rPr>
                <a:t>K8s Pods</a:t>
              </a:r>
              <a:endParaRPr lang="en-US" sz="1200" dirty="0"/>
            </a:p>
          </p:txBody>
        </p:sp>
      </p:grpSp>
      <p:cxnSp>
        <p:nvCxnSpPr>
          <p:cNvPr id="192" name="Straight Arrow Connector 191">
            <a:extLst>
              <a:ext uri="{FF2B5EF4-FFF2-40B4-BE49-F238E27FC236}">
                <a16:creationId xmlns:a16="http://schemas.microsoft.com/office/drawing/2014/main" id="{D5BC5E6A-9C69-44B7-9D12-6D46EBAD40B3}"/>
              </a:ext>
            </a:extLst>
          </p:cNvPr>
          <p:cNvCxnSpPr>
            <a:cxnSpLocks/>
          </p:cNvCxnSpPr>
          <p:nvPr/>
        </p:nvCxnSpPr>
        <p:spPr>
          <a:xfrm flipV="1">
            <a:off x="6651515" y="5647459"/>
            <a:ext cx="1" cy="184416"/>
          </a:xfrm>
          <a:prstGeom prst="straightConnector1">
            <a:avLst/>
          </a:prstGeom>
          <a:ln w="25400">
            <a:solidFill>
              <a:srgbClr val="FFFF00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Arrow Connector 192">
            <a:extLst>
              <a:ext uri="{FF2B5EF4-FFF2-40B4-BE49-F238E27FC236}">
                <a16:creationId xmlns:a16="http://schemas.microsoft.com/office/drawing/2014/main" id="{F4E8D0AD-71EE-4D9F-87B2-FA7A38371B41}"/>
              </a:ext>
            </a:extLst>
          </p:cNvPr>
          <p:cNvCxnSpPr>
            <a:cxnSpLocks/>
            <a:stCxn id="163" idx="3"/>
            <a:endCxn id="174" idx="1"/>
          </p:cNvCxnSpPr>
          <p:nvPr/>
        </p:nvCxnSpPr>
        <p:spPr>
          <a:xfrm flipV="1">
            <a:off x="5456471" y="5237367"/>
            <a:ext cx="737941" cy="7672"/>
          </a:xfrm>
          <a:prstGeom prst="straightConnector1">
            <a:avLst/>
          </a:prstGeom>
          <a:ln w="25400">
            <a:solidFill>
              <a:srgbClr val="FFFF00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5" name="TextBox 194">
            <a:extLst>
              <a:ext uri="{FF2B5EF4-FFF2-40B4-BE49-F238E27FC236}">
                <a16:creationId xmlns:a16="http://schemas.microsoft.com/office/drawing/2014/main" id="{8133035E-3EB5-4DA7-B88B-3AF12435C85E}"/>
              </a:ext>
            </a:extLst>
          </p:cNvPr>
          <p:cNvSpPr txBox="1"/>
          <p:nvPr/>
        </p:nvSpPr>
        <p:spPr>
          <a:xfrm flipH="1">
            <a:off x="4915034" y="4563006"/>
            <a:ext cx="1518364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67" dirty="0"/>
              <a:t>90%</a:t>
            </a:r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80A8D689-7CD9-4B5B-B149-58E7BECCC317}"/>
              </a:ext>
            </a:extLst>
          </p:cNvPr>
          <p:cNvSpPr/>
          <p:nvPr/>
        </p:nvSpPr>
        <p:spPr>
          <a:xfrm flipH="1">
            <a:off x="499118" y="2794517"/>
            <a:ext cx="120010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14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Cluster-1</a:t>
            </a:r>
            <a:endParaRPr lang="en-US" sz="1400" dirty="0"/>
          </a:p>
        </p:txBody>
      </p:sp>
      <p:sp>
        <p:nvSpPr>
          <p:cNvPr id="197" name="Rectangle 196">
            <a:extLst>
              <a:ext uri="{FF2B5EF4-FFF2-40B4-BE49-F238E27FC236}">
                <a16:creationId xmlns:a16="http://schemas.microsoft.com/office/drawing/2014/main" id="{3BDB040A-B85B-4F28-9CA7-ADB345BC8094}"/>
              </a:ext>
            </a:extLst>
          </p:cNvPr>
          <p:cNvSpPr/>
          <p:nvPr/>
        </p:nvSpPr>
        <p:spPr>
          <a:xfrm flipH="1">
            <a:off x="485007" y="5429782"/>
            <a:ext cx="120010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14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Cluster-2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137947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46" grpId="1" animBg="1"/>
      <p:bldP spid="112" grpId="0"/>
      <p:bldP spid="114" grpId="0"/>
      <p:bldP spid="115" grpId="0" animBg="1"/>
      <p:bldP spid="120" grpId="0" animBg="1"/>
      <p:bldP spid="139" grpId="0" animBg="1"/>
      <p:bldP spid="139" grpId="1" animBg="1"/>
      <p:bldP spid="166" grpId="0"/>
      <p:bldP spid="168" grpId="0" animBg="1"/>
      <p:bldP spid="19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5230911-8CDA-174D-996A-0CB8D84EA4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472" y="61453"/>
            <a:ext cx="11467423" cy="535531"/>
          </a:xfrm>
        </p:spPr>
        <p:txBody>
          <a:bodyPr/>
          <a:lstStyle/>
          <a:p>
            <a:r>
              <a:rPr lang="en-CA" sz="3200" dirty="0"/>
              <a:t>Recommended Multi-Cluster Architecture</a:t>
            </a:r>
            <a:endParaRPr lang="en-US" sz="2400" b="1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2BC140B7-185E-7249-A3ED-91C2EED45DD2}"/>
              </a:ext>
            </a:extLst>
          </p:cNvPr>
          <p:cNvSpPr/>
          <p:nvPr/>
        </p:nvSpPr>
        <p:spPr>
          <a:xfrm>
            <a:off x="562950" y="693071"/>
            <a:ext cx="7212478" cy="2545155"/>
          </a:xfrm>
          <a:prstGeom prst="rect">
            <a:avLst/>
          </a:prstGeom>
          <a:noFill/>
          <a:ln w="12700" cap="flat" cmpd="sng" algn="ctr">
            <a:solidFill>
              <a:srgbClr val="69AE35"/>
            </a:solidFill>
            <a:prstDash val="solid"/>
          </a:ln>
          <a:effectLst/>
        </p:spPr>
        <p:txBody>
          <a:bodyPr rot="0" spcFirstLastPara="0" vertOverflow="overflow" horzOverflow="overflow" vert="horz" wrap="square" lIns="381000" tIns="76200" rIns="76200" bIns="381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354">
              <a:defRPr/>
            </a:pPr>
            <a:r>
              <a:rPr sz="800" kern="0" dirty="0">
                <a:ln w="0"/>
                <a:solidFill>
                  <a:srgbClr val="69AE3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</a:t>
            </a:r>
            <a:r>
              <a:rPr lang="en-US" sz="800" kern="0" dirty="0">
                <a:ln w="0"/>
                <a:solidFill>
                  <a:srgbClr val="69AE3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</a:t>
            </a:r>
            <a:endParaRPr sz="800" kern="0" dirty="0">
              <a:solidFill>
                <a:srgbClr val="879196"/>
              </a:solidFill>
              <a:latin typeface="Amazon Ember"/>
            </a:endParaRPr>
          </a:p>
        </p:txBody>
      </p:sp>
      <p:pic>
        <p:nvPicPr>
          <p:cNvPr id="41" name="Graphic 40">
            <a:extLst>
              <a:ext uri="{FF2B5EF4-FFF2-40B4-BE49-F238E27FC236}">
                <a16:creationId xmlns:a16="http://schemas.microsoft.com/office/drawing/2014/main" id="{3A3E2576-E70B-5240-ACFF-9D441FE65C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3165" y="693071"/>
            <a:ext cx="353569" cy="353569"/>
          </a:xfrm>
          <a:prstGeom prst="rect">
            <a:avLst/>
          </a:prstGeom>
        </p:spPr>
      </p:pic>
      <p:sp>
        <p:nvSpPr>
          <p:cNvPr id="56" name="TextBox 12">
            <a:extLst>
              <a:ext uri="{FF2B5EF4-FFF2-40B4-BE49-F238E27FC236}">
                <a16:creationId xmlns:a16="http://schemas.microsoft.com/office/drawing/2014/main" id="{38BA1496-2270-408E-A975-5E44D95D67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33520" y="1616864"/>
            <a:ext cx="1575050" cy="461665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my-httproute</a:t>
            </a:r>
          </a:p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HTTPRoute</a:t>
            </a:r>
          </a:p>
        </p:txBody>
      </p:sp>
      <p:pic>
        <p:nvPicPr>
          <p:cNvPr id="113" name="Graphic 23">
            <a:extLst>
              <a:ext uri="{FF2B5EF4-FFF2-40B4-BE49-F238E27FC236}">
                <a16:creationId xmlns:a16="http://schemas.microsoft.com/office/drawing/2014/main" id="{BFC2965A-1C16-4692-AAE8-62F12B9B7C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349" y="1426549"/>
            <a:ext cx="353569" cy="314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9" name="Rectangle 138">
            <a:extLst>
              <a:ext uri="{FF2B5EF4-FFF2-40B4-BE49-F238E27FC236}">
                <a16:creationId xmlns:a16="http://schemas.microsoft.com/office/drawing/2014/main" id="{E93DB082-DFBA-49A1-8663-D349880F81B7}"/>
              </a:ext>
            </a:extLst>
          </p:cNvPr>
          <p:cNvSpPr/>
          <p:nvPr/>
        </p:nvSpPr>
        <p:spPr>
          <a:xfrm>
            <a:off x="548629" y="4043277"/>
            <a:ext cx="4229303" cy="2132863"/>
          </a:xfrm>
          <a:prstGeom prst="rect">
            <a:avLst/>
          </a:prstGeom>
          <a:noFill/>
          <a:ln w="12700" cap="flat" cmpd="sng" algn="ctr">
            <a:solidFill>
              <a:srgbClr val="69AE35"/>
            </a:solidFill>
            <a:prstDash val="solid"/>
          </a:ln>
          <a:effectLst/>
        </p:spPr>
        <p:txBody>
          <a:bodyPr rot="0" spcFirstLastPara="0" vertOverflow="overflow" horzOverflow="overflow" vert="horz" wrap="square" lIns="381000" tIns="76200" rIns="76200" bIns="381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354">
              <a:defRPr/>
            </a:pPr>
            <a:r>
              <a:rPr sz="800" kern="0" dirty="0">
                <a:ln w="0"/>
                <a:solidFill>
                  <a:srgbClr val="69AE3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</a:t>
            </a:r>
            <a:r>
              <a:rPr lang="en-US" sz="800" kern="0" dirty="0">
                <a:ln w="0"/>
                <a:solidFill>
                  <a:srgbClr val="69AE3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2</a:t>
            </a:r>
            <a:endParaRPr sz="800" kern="0" dirty="0">
              <a:solidFill>
                <a:srgbClr val="879196"/>
              </a:solidFill>
              <a:latin typeface="Amazon Ember"/>
            </a:endParaRPr>
          </a:p>
        </p:txBody>
      </p:sp>
      <p:pic>
        <p:nvPicPr>
          <p:cNvPr id="140" name="Graphic 139">
            <a:extLst>
              <a:ext uri="{FF2B5EF4-FFF2-40B4-BE49-F238E27FC236}">
                <a16:creationId xmlns:a16="http://schemas.microsoft.com/office/drawing/2014/main" id="{503B929C-942C-4961-8FE2-243D32E9B7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4241" y="4040922"/>
            <a:ext cx="353569" cy="353569"/>
          </a:xfrm>
          <a:prstGeom prst="rect">
            <a:avLst/>
          </a:prstGeom>
        </p:spPr>
      </p:pic>
      <p:sp>
        <p:nvSpPr>
          <p:cNvPr id="163" name="TextBox 12">
            <a:extLst>
              <a:ext uri="{FF2B5EF4-FFF2-40B4-BE49-F238E27FC236}">
                <a16:creationId xmlns:a16="http://schemas.microsoft.com/office/drawing/2014/main" id="{9CC6DC96-7E86-4CC9-8404-8F8D8EDE1A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06584" y="5235073"/>
            <a:ext cx="1202186" cy="830997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service-1</a:t>
            </a:r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Service</a:t>
            </a:r>
          </a:p>
          <a:p>
            <a:pPr algn="ctr" eaLnBrk="1" hangingPunct="1"/>
            <a:endParaRPr lang="en-US" altLang="en-US" sz="1200" dirty="0">
              <a:latin typeface="Arial" panose="020B0604020202020204" pitchFamily="34" charset="0"/>
              <a:ea typeface="Amazon Ember" panose="020B0603020204020204" pitchFamily="34" charset="0"/>
              <a:cs typeface="Arial" panose="020B0604020202020204" pitchFamily="34" charset="0"/>
            </a:endParaRPr>
          </a:p>
        </p:txBody>
      </p:sp>
      <p:pic>
        <p:nvPicPr>
          <p:cNvPr id="167" name="Graphic 23">
            <a:extLst>
              <a:ext uri="{FF2B5EF4-FFF2-40B4-BE49-F238E27FC236}">
                <a16:creationId xmlns:a16="http://schemas.microsoft.com/office/drawing/2014/main" id="{EAB74D3B-F996-4FF0-972C-6E6339E8C1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949" y="4987525"/>
            <a:ext cx="353569" cy="314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85" name="Group 184">
            <a:extLst>
              <a:ext uri="{FF2B5EF4-FFF2-40B4-BE49-F238E27FC236}">
                <a16:creationId xmlns:a16="http://schemas.microsoft.com/office/drawing/2014/main" id="{1D18354C-F830-40E4-9FB7-6D5C2FB12885}"/>
              </a:ext>
            </a:extLst>
          </p:cNvPr>
          <p:cNvGrpSpPr/>
          <p:nvPr/>
        </p:nvGrpSpPr>
        <p:grpSpPr>
          <a:xfrm>
            <a:off x="5811705" y="849685"/>
            <a:ext cx="2210546" cy="1048623"/>
            <a:chOff x="5286111" y="4647144"/>
            <a:chExt cx="3043347" cy="1441835"/>
          </a:xfrm>
        </p:grpSpPr>
        <p:grpSp>
          <p:nvGrpSpPr>
            <p:cNvPr id="186" name="Group 185">
              <a:extLst>
                <a:ext uri="{FF2B5EF4-FFF2-40B4-BE49-F238E27FC236}">
                  <a16:creationId xmlns:a16="http://schemas.microsoft.com/office/drawing/2014/main" id="{F16AD46E-FAA7-46EB-B68A-5760DA25CBC7}"/>
                </a:ext>
              </a:extLst>
            </p:cNvPr>
            <p:cNvGrpSpPr/>
            <p:nvPr/>
          </p:nvGrpSpPr>
          <p:grpSpPr>
            <a:xfrm>
              <a:off x="6223855" y="4647144"/>
              <a:ext cx="857839" cy="800206"/>
              <a:chOff x="3236828" y="3731680"/>
              <a:chExt cx="1141868" cy="1279754"/>
            </a:xfrm>
          </p:grpSpPr>
          <p:sp>
            <p:nvSpPr>
              <p:cNvPr id="188" name="Rectangle 187">
                <a:extLst>
                  <a:ext uri="{FF2B5EF4-FFF2-40B4-BE49-F238E27FC236}">
                    <a16:creationId xmlns:a16="http://schemas.microsoft.com/office/drawing/2014/main" id="{18A92760-1E8B-49E1-AEF3-C3719FED4F38}"/>
                  </a:ext>
                </a:extLst>
              </p:cNvPr>
              <p:cNvSpPr/>
              <p:nvPr/>
            </p:nvSpPr>
            <p:spPr>
              <a:xfrm>
                <a:off x="3236828" y="3731680"/>
                <a:ext cx="1141868" cy="1279754"/>
              </a:xfrm>
              <a:prstGeom prst="rect">
                <a:avLst/>
              </a:prstGeom>
              <a:noFill/>
              <a:ln w="12700">
                <a:solidFill>
                  <a:srgbClr val="FF990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502920" tIns="9144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ln w="0"/>
                  <a:solidFill>
                    <a:srgbClr val="FF9902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189" name="Graphic 32">
                <a:extLst>
                  <a:ext uri="{FF2B5EF4-FFF2-40B4-BE49-F238E27FC236}">
                    <a16:creationId xmlns:a16="http://schemas.microsoft.com/office/drawing/2014/main" id="{431C3D1C-94A1-4310-821B-EF60847903A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rcRect/>
              <a:stretch/>
            </p:blipFill>
            <p:spPr bwMode="auto">
              <a:xfrm>
                <a:off x="3479383" y="3993615"/>
                <a:ext cx="457200" cy="457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90" name="Graphic 32">
                <a:extLst>
                  <a:ext uri="{FF2B5EF4-FFF2-40B4-BE49-F238E27FC236}">
                    <a16:creationId xmlns:a16="http://schemas.microsoft.com/office/drawing/2014/main" id="{BB93DC46-9899-4DB5-92B7-B855A2B7667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rcRect/>
              <a:stretch/>
            </p:blipFill>
            <p:spPr bwMode="auto">
              <a:xfrm>
                <a:off x="3631783" y="4146015"/>
                <a:ext cx="457200" cy="457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91" name="Graphic 32">
                <a:extLst>
                  <a:ext uri="{FF2B5EF4-FFF2-40B4-BE49-F238E27FC236}">
                    <a16:creationId xmlns:a16="http://schemas.microsoft.com/office/drawing/2014/main" id="{1A7FC9EC-B043-4EAB-85E9-CC6D94C838B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rcRect/>
              <a:stretch/>
            </p:blipFill>
            <p:spPr bwMode="auto">
              <a:xfrm>
                <a:off x="3784183" y="4298415"/>
                <a:ext cx="457200" cy="457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B2A1EF9D-3D10-4407-A797-BED7B2BFC8DD}"/>
                </a:ext>
              </a:extLst>
            </p:cNvPr>
            <p:cNvSpPr txBox="1"/>
            <p:nvPr/>
          </p:nvSpPr>
          <p:spPr>
            <a:xfrm>
              <a:off x="5286111" y="5454199"/>
              <a:ext cx="3043347" cy="63478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dirty="0">
                  <a:ln w="0"/>
                  <a:latin typeface="Arial" panose="020B0604020202020204" pitchFamily="34" charset="0"/>
                  <a:cs typeface="Arial" panose="020B0604020202020204" pitchFamily="34" charset="0"/>
                </a:rPr>
                <a:t>AWS Gateway API Controller</a:t>
              </a:r>
              <a:endParaRPr lang="en-US" sz="1200" dirty="0"/>
            </a:p>
          </p:txBody>
        </p:sp>
      </p:grpSp>
      <p:sp>
        <p:nvSpPr>
          <p:cNvPr id="196" name="Rectangle 195">
            <a:extLst>
              <a:ext uri="{FF2B5EF4-FFF2-40B4-BE49-F238E27FC236}">
                <a16:creationId xmlns:a16="http://schemas.microsoft.com/office/drawing/2014/main" id="{80A8D689-7CD9-4B5B-B149-58E7BECCC317}"/>
              </a:ext>
            </a:extLst>
          </p:cNvPr>
          <p:cNvSpPr/>
          <p:nvPr/>
        </p:nvSpPr>
        <p:spPr>
          <a:xfrm flipH="1">
            <a:off x="521326" y="1783755"/>
            <a:ext cx="167451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14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Config Cluster</a:t>
            </a:r>
            <a:endParaRPr lang="en-US" sz="1400" dirty="0"/>
          </a:p>
        </p:txBody>
      </p:sp>
      <p:sp>
        <p:nvSpPr>
          <p:cNvPr id="197" name="Rectangle 196">
            <a:extLst>
              <a:ext uri="{FF2B5EF4-FFF2-40B4-BE49-F238E27FC236}">
                <a16:creationId xmlns:a16="http://schemas.microsoft.com/office/drawing/2014/main" id="{3BDB040A-B85B-4F28-9CA7-ADB345BC8094}"/>
              </a:ext>
            </a:extLst>
          </p:cNvPr>
          <p:cNvSpPr/>
          <p:nvPr/>
        </p:nvSpPr>
        <p:spPr>
          <a:xfrm flipH="1">
            <a:off x="476538" y="5375197"/>
            <a:ext cx="120010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14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Workload Cluster-1</a:t>
            </a:r>
            <a:endParaRPr lang="en-US" sz="14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F920208-AE06-B6DC-CAC5-27DA6F9C8F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5193" y="2390080"/>
            <a:ext cx="493646" cy="493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484E713-1B0A-DB02-08B8-43817A147F93}"/>
              </a:ext>
            </a:extLst>
          </p:cNvPr>
          <p:cNvSpPr txBox="1"/>
          <p:nvPr/>
        </p:nvSpPr>
        <p:spPr>
          <a:xfrm>
            <a:off x="9603605" y="2903392"/>
            <a:ext cx="166112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ln w="0"/>
                <a:latin typeface="Arial" panose="020B0604020202020204" pitchFamily="34" charset="0"/>
                <a:cs typeface="Arial" panose="020B0604020202020204" pitchFamily="34" charset="0"/>
              </a:rPr>
              <a:t>VPC Lattice</a:t>
            </a:r>
          </a:p>
          <a:p>
            <a:pPr algn="ctr"/>
            <a:r>
              <a:rPr lang="en-US" sz="1200" dirty="0">
                <a:ln w="0"/>
                <a:latin typeface="Arial" panose="020B0604020202020204" pitchFamily="34" charset="0"/>
                <a:cs typeface="Arial" panose="020B0604020202020204" pitchFamily="34" charset="0"/>
              </a:rPr>
              <a:t>Service Network</a:t>
            </a:r>
            <a:endParaRPr lang="en-US" sz="1200" dirty="0"/>
          </a:p>
        </p:txBody>
      </p:sp>
      <p:sp>
        <p:nvSpPr>
          <p:cNvPr id="5" name="TextBox 12">
            <a:extLst>
              <a:ext uri="{FF2B5EF4-FFF2-40B4-BE49-F238E27FC236}">
                <a16:creationId xmlns:a16="http://schemas.microsoft.com/office/drawing/2014/main" id="{2F81C29A-7352-4820-FB63-C93CD44A3B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7631" y="2780669"/>
            <a:ext cx="1441810" cy="461665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service-1</a:t>
            </a:r>
          </a:p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 ServiceImport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5A45F62-B734-47AC-4484-CB1AB8810B8D}"/>
              </a:ext>
            </a:extLst>
          </p:cNvPr>
          <p:cNvSpPr/>
          <p:nvPr/>
        </p:nvSpPr>
        <p:spPr>
          <a:xfrm>
            <a:off x="5412508" y="4080069"/>
            <a:ext cx="4129445" cy="2142854"/>
          </a:xfrm>
          <a:prstGeom prst="rect">
            <a:avLst/>
          </a:prstGeom>
          <a:noFill/>
          <a:ln w="12700" cap="flat" cmpd="sng" algn="ctr">
            <a:solidFill>
              <a:srgbClr val="69AE35"/>
            </a:solidFill>
            <a:prstDash val="solid"/>
          </a:ln>
          <a:effectLst/>
        </p:spPr>
        <p:txBody>
          <a:bodyPr rot="0" spcFirstLastPara="0" vertOverflow="overflow" horzOverflow="overflow" vert="horz" wrap="square" lIns="381000" tIns="76200" rIns="76200" bIns="381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354">
              <a:defRPr/>
            </a:pPr>
            <a:r>
              <a:rPr sz="800" kern="0" dirty="0">
                <a:ln w="0"/>
                <a:solidFill>
                  <a:srgbClr val="69AE3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</a:t>
            </a:r>
            <a:r>
              <a:rPr lang="en-US" sz="800" kern="0" dirty="0">
                <a:ln w="0"/>
                <a:solidFill>
                  <a:srgbClr val="69AE3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3</a:t>
            </a:r>
            <a:endParaRPr sz="800" kern="0" dirty="0">
              <a:solidFill>
                <a:srgbClr val="879196"/>
              </a:solidFill>
              <a:latin typeface="Amazon Ember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379D7B55-A8FE-976D-3920-45CBB91245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12508" y="4087545"/>
            <a:ext cx="353569" cy="353569"/>
          </a:xfrm>
          <a:prstGeom prst="rect">
            <a:avLst/>
          </a:prstGeom>
        </p:spPr>
      </p:pic>
      <p:sp>
        <p:nvSpPr>
          <p:cNvPr id="8" name="TextBox 12">
            <a:extLst>
              <a:ext uri="{FF2B5EF4-FFF2-40B4-BE49-F238E27FC236}">
                <a16:creationId xmlns:a16="http://schemas.microsoft.com/office/drawing/2014/main" id="{28B4BE0C-8AEA-F7C0-980E-9F7155B59F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35701" y="5182058"/>
            <a:ext cx="1202186" cy="830997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service-2</a:t>
            </a:r>
          </a:p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Service</a:t>
            </a:r>
          </a:p>
          <a:p>
            <a:pPr algn="ctr" eaLnBrk="1" hangingPunct="1"/>
            <a:endParaRPr lang="en-US" altLang="en-US" sz="1200" dirty="0">
              <a:latin typeface="Arial" panose="020B0604020202020204" pitchFamily="34" charset="0"/>
              <a:ea typeface="Amazon Ember" panose="020B0603020204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Graphic 23">
            <a:extLst>
              <a:ext uri="{FF2B5EF4-FFF2-40B4-BE49-F238E27FC236}">
                <a16:creationId xmlns:a16="http://schemas.microsoft.com/office/drawing/2014/main" id="{E161169F-03E4-AD57-1DA8-D0EEA0C627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6828" y="5034307"/>
            <a:ext cx="353569" cy="314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1F3F0E38-3D7D-4DA9-0A0A-65E176CEFF3F}"/>
              </a:ext>
            </a:extLst>
          </p:cNvPr>
          <p:cNvGrpSpPr/>
          <p:nvPr/>
        </p:nvGrpSpPr>
        <p:grpSpPr>
          <a:xfrm>
            <a:off x="8178558" y="5153267"/>
            <a:ext cx="1319182" cy="838311"/>
            <a:chOff x="6217057" y="4647146"/>
            <a:chExt cx="1054923" cy="838311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F10D214F-157D-C9A8-575A-A40419A23009}"/>
                </a:ext>
              </a:extLst>
            </p:cNvPr>
            <p:cNvGrpSpPr/>
            <p:nvPr/>
          </p:nvGrpSpPr>
          <p:grpSpPr>
            <a:xfrm>
              <a:off x="6223855" y="4647146"/>
              <a:ext cx="1012615" cy="800206"/>
              <a:chOff x="3236828" y="3731684"/>
              <a:chExt cx="1347890" cy="1279754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D3C75450-3DE7-D7FB-F5DF-AD17A49D29FB}"/>
                  </a:ext>
                </a:extLst>
              </p:cNvPr>
              <p:cNvSpPr/>
              <p:nvPr/>
            </p:nvSpPr>
            <p:spPr>
              <a:xfrm>
                <a:off x="3236828" y="3731684"/>
                <a:ext cx="1347890" cy="1279754"/>
              </a:xfrm>
              <a:prstGeom prst="rect">
                <a:avLst/>
              </a:prstGeom>
              <a:noFill/>
              <a:ln w="12700">
                <a:solidFill>
                  <a:srgbClr val="FF990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502920" tIns="9144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ln w="0"/>
                  <a:solidFill>
                    <a:srgbClr val="FF9902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14" name="Graphic 32">
                <a:extLst>
                  <a:ext uri="{FF2B5EF4-FFF2-40B4-BE49-F238E27FC236}">
                    <a16:creationId xmlns:a16="http://schemas.microsoft.com/office/drawing/2014/main" id="{43D908A8-74C0-63EC-C51E-48CA9A58424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rcRect/>
              <a:stretch/>
            </p:blipFill>
            <p:spPr bwMode="auto">
              <a:xfrm>
                <a:off x="3479383" y="3993615"/>
                <a:ext cx="457200" cy="457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" name="Graphic 32">
                <a:extLst>
                  <a:ext uri="{FF2B5EF4-FFF2-40B4-BE49-F238E27FC236}">
                    <a16:creationId xmlns:a16="http://schemas.microsoft.com/office/drawing/2014/main" id="{68EA78E5-493F-24CD-D27F-D28DCD30E60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rcRect/>
              <a:stretch/>
            </p:blipFill>
            <p:spPr bwMode="auto">
              <a:xfrm>
                <a:off x="3631783" y="4146015"/>
                <a:ext cx="457200" cy="457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6" name="Graphic 32">
                <a:extLst>
                  <a:ext uri="{FF2B5EF4-FFF2-40B4-BE49-F238E27FC236}">
                    <a16:creationId xmlns:a16="http://schemas.microsoft.com/office/drawing/2014/main" id="{5F88D8FC-C771-9D52-282E-95AD17DE517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rcRect/>
              <a:stretch/>
            </p:blipFill>
            <p:spPr bwMode="auto">
              <a:xfrm>
                <a:off x="3784183" y="4298415"/>
                <a:ext cx="457200" cy="457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A083F10-A1C4-5AA7-1EFA-2FFC5F8E9842}"/>
                </a:ext>
              </a:extLst>
            </p:cNvPr>
            <p:cNvSpPr txBox="1"/>
            <p:nvPr/>
          </p:nvSpPr>
          <p:spPr>
            <a:xfrm>
              <a:off x="6217057" y="5208458"/>
              <a:ext cx="105492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en-US" sz="1200" dirty="0"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service-2 </a:t>
              </a:r>
              <a:r>
                <a:rPr lang="en-US" sz="1200" dirty="0">
                  <a:ln w="0"/>
                  <a:latin typeface="Arial" panose="020B0604020202020204" pitchFamily="34" charset="0"/>
                  <a:cs typeface="Arial" panose="020B0604020202020204" pitchFamily="34" charset="0"/>
                </a:rPr>
                <a:t>Pods</a:t>
              </a:r>
              <a:endParaRPr lang="en-US" sz="1200" dirty="0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AC9D93D9-AD09-F515-A0B5-F350198010E9}"/>
              </a:ext>
            </a:extLst>
          </p:cNvPr>
          <p:cNvSpPr/>
          <p:nvPr/>
        </p:nvSpPr>
        <p:spPr>
          <a:xfrm flipH="1">
            <a:off x="5328522" y="5363355"/>
            <a:ext cx="120010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14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Workload Cluster-2</a:t>
            </a:r>
            <a:endParaRPr lang="en-US" sz="1400" dirty="0"/>
          </a:p>
        </p:txBody>
      </p:sp>
      <p:sp>
        <p:nvSpPr>
          <p:cNvPr id="20" name="TextBox 12">
            <a:extLst>
              <a:ext uri="{FF2B5EF4-FFF2-40B4-BE49-F238E27FC236}">
                <a16:creationId xmlns:a16="http://schemas.microsoft.com/office/drawing/2014/main" id="{B1CA6415-C17E-5F9D-D4A7-71890A2809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31738" y="2751644"/>
            <a:ext cx="1441810" cy="461665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service-2</a:t>
            </a:r>
          </a:p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 ServiceImport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AAF0CAB-32A2-5ECA-B116-12F72541E564}"/>
              </a:ext>
            </a:extLst>
          </p:cNvPr>
          <p:cNvSpPr txBox="1"/>
          <p:nvPr/>
        </p:nvSpPr>
        <p:spPr>
          <a:xfrm>
            <a:off x="8147128" y="1856301"/>
            <a:ext cx="313008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n w="0"/>
                <a:latin typeface="Arial" panose="020B0604020202020204" pitchFamily="34" charset="0"/>
                <a:cs typeface="Arial" panose="020B0604020202020204" pitchFamily="34" charset="0"/>
              </a:rPr>
              <a:t>Service Network VPC Association (SNVA)</a:t>
            </a:r>
            <a:endParaRPr lang="en-US" sz="1200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AB05028B-8FD6-6FDA-9EE0-C267E52BBB83}"/>
              </a:ext>
            </a:extLst>
          </p:cNvPr>
          <p:cNvGrpSpPr/>
          <p:nvPr/>
        </p:nvGrpSpPr>
        <p:grpSpPr>
          <a:xfrm>
            <a:off x="2688012" y="4131406"/>
            <a:ext cx="2210546" cy="1050306"/>
            <a:chOff x="5303089" y="4647144"/>
            <a:chExt cx="3043347" cy="1444149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62D9DC71-6979-5D85-2C09-865AEED9DC9D}"/>
                </a:ext>
              </a:extLst>
            </p:cNvPr>
            <p:cNvGrpSpPr/>
            <p:nvPr/>
          </p:nvGrpSpPr>
          <p:grpSpPr>
            <a:xfrm>
              <a:off x="6223855" y="4647144"/>
              <a:ext cx="857839" cy="800206"/>
              <a:chOff x="3236828" y="3731680"/>
              <a:chExt cx="1141868" cy="1279754"/>
            </a:xfrm>
          </p:grpSpPr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F0AA2E62-AE67-FD62-DE08-1AB5123B6BC7}"/>
                  </a:ext>
                </a:extLst>
              </p:cNvPr>
              <p:cNvSpPr/>
              <p:nvPr/>
            </p:nvSpPr>
            <p:spPr>
              <a:xfrm>
                <a:off x="3236828" y="3731680"/>
                <a:ext cx="1141868" cy="1279754"/>
              </a:xfrm>
              <a:prstGeom prst="rect">
                <a:avLst/>
              </a:prstGeom>
              <a:noFill/>
              <a:ln w="12700">
                <a:solidFill>
                  <a:srgbClr val="FF990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502920" tIns="9144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ln w="0"/>
                  <a:solidFill>
                    <a:srgbClr val="FF9902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40" name="Graphic 32">
                <a:extLst>
                  <a:ext uri="{FF2B5EF4-FFF2-40B4-BE49-F238E27FC236}">
                    <a16:creationId xmlns:a16="http://schemas.microsoft.com/office/drawing/2014/main" id="{917334CE-37D7-189E-5BDE-0FE1426F91E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rcRect/>
              <a:stretch/>
            </p:blipFill>
            <p:spPr bwMode="auto">
              <a:xfrm>
                <a:off x="3479383" y="3993615"/>
                <a:ext cx="457200" cy="457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2" name="Graphic 32">
                <a:extLst>
                  <a:ext uri="{FF2B5EF4-FFF2-40B4-BE49-F238E27FC236}">
                    <a16:creationId xmlns:a16="http://schemas.microsoft.com/office/drawing/2014/main" id="{3CBA732D-8101-325C-B03A-F7E38D3BDF6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rcRect/>
              <a:stretch/>
            </p:blipFill>
            <p:spPr bwMode="auto">
              <a:xfrm>
                <a:off x="3631783" y="4146015"/>
                <a:ext cx="457200" cy="457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3" name="Graphic 32">
                <a:extLst>
                  <a:ext uri="{FF2B5EF4-FFF2-40B4-BE49-F238E27FC236}">
                    <a16:creationId xmlns:a16="http://schemas.microsoft.com/office/drawing/2014/main" id="{BDC5003B-73F9-AFD8-AF79-22FC7B56F7A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rcRect/>
              <a:stretch/>
            </p:blipFill>
            <p:spPr bwMode="auto">
              <a:xfrm>
                <a:off x="3784183" y="4298415"/>
                <a:ext cx="457200" cy="457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154B475-7BEA-6B4D-37F9-4F0B7F345D64}"/>
                </a:ext>
              </a:extLst>
            </p:cNvPr>
            <p:cNvSpPr txBox="1"/>
            <p:nvPr/>
          </p:nvSpPr>
          <p:spPr>
            <a:xfrm>
              <a:off x="5303089" y="5456513"/>
              <a:ext cx="3043347" cy="63478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dirty="0">
                  <a:ln w="0"/>
                  <a:latin typeface="Arial" panose="020B0604020202020204" pitchFamily="34" charset="0"/>
                  <a:cs typeface="Arial" panose="020B0604020202020204" pitchFamily="34" charset="0"/>
                </a:rPr>
                <a:t>AWS Gateway API Controller</a:t>
              </a:r>
              <a:endParaRPr lang="en-US" sz="1200" dirty="0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B84722CB-7096-79E7-805B-1DFB81F795D9}"/>
              </a:ext>
            </a:extLst>
          </p:cNvPr>
          <p:cNvGrpSpPr/>
          <p:nvPr/>
        </p:nvGrpSpPr>
        <p:grpSpPr>
          <a:xfrm>
            <a:off x="7477230" y="4201139"/>
            <a:ext cx="2224420" cy="1014017"/>
            <a:chOff x="5285123" y="4647144"/>
            <a:chExt cx="3043347" cy="1394253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B875BBB0-6740-4091-E18F-4ABA84CBB2A1}"/>
                </a:ext>
              </a:extLst>
            </p:cNvPr>
            <p:cNvGrpSpPr/>
            <p:nvPr/>
          </p:nvGrpSpPr>
          <p:grpSpPr>
            <a:xfrm>
              <a:off x="6223855" y="4647144"/>
              <a:ext cx="857839" cy="800206"/>
              <a:chOff x="3236828" y="3731680"/>
              <a:chExt cx="1141868" cy="1279754"/>
            </a:xfrm>
          </p:grpSpPr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1808BC0B-FF16-13B3-566D-1A9AC9F908F9}"/>
                  </a:ext>
                </a:extLst>
              </p:cNvPr>
              <p:cNvSpPr/>
              <p:nvPr/>
            </p:nvSpPr>
            <p:spPr>
              <a:xfrm>
                <a:off x="3236828" y="3731680"/>
                <a:ext cx="1141868" cy="1279754"/>
              </a:xfrm>
              <a:prstGeom prst="rect">
                <a:avLst/>
              </a:prstGeom>
              <a:noFill/>
              <a:ln w="12700">
                <a:solidFill>
                  <a:srgbClr val="FF990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502920" tIns="9144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ln w="0"/>
                  <a:solidFill>
                    <a:srgbClr val="FF9902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51" name="Graphic 32">
                <a:extLst>
                  <a:ext uri="{FF2B5EF4-FFF2-40B4-BE49-F238E27FC236}">
                    <a16:creationId xmlns:a16="http://schemas.microsoft.com/office/drawing/2014/main" id="{D5688C59-C813-4E73-FF64-6280BBAC68D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rcRect/>
              <a:stretch/>
            </p:blipFill>
            <p:spPr bwMode="auto">
              <a:xfrm>
                <a:off x="3479383" y="3993615"/>
                <a:ext cx="457200" cy="457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2" name="Graphic 32">
                <a:extLst>
                  <a:ext uri="{FF2B5EF4-FFF2-40B4-BE49-F238E27FC236}">
                    <a16:creationId xmlns:a16="http://schemas.microsoft.com/office/drawing/2014/main" id="{509E9D6C-7B77-6A49-7432-E81A093E062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rcRect/>
              <a:stretch/>
            </p:blipFill>
            <p:spPr bwMode="auto">
              <a:xfrm>
                <a:off x="3631783" y="4146015"/>
                <a:ext cx="457200" cy="457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3" name="Graphic 32">
                <a:extLst>
                  <a:ext uri="{FF2B5EF4-FFF2-40B4-BE49-F238E27FC236}">
                    <a16:creationId xmlns:a16="http://schemas.microsoft.com/office/drawing/2014/main" id="{1E56A227-E301-D6F7-B742-31F47D6407F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rcRect/>
              <a:stretch/>
            </p:blipFill>
            <p:spPr bwMode="auto">
              <a:xfrm>
                <a:off x="3784183" y="4298415"/>
                <a:ext cx="457200" cy="457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C7009D94-21FA-CE97-B622-C90D2B22C436}"/>
                </a:ext>
              </a:extLst>
            </p:cNvPr>
            <p:cNvSpPr txBox="1"/>
            <p:nvPr/>
          </p:nvSpPr>
          <p:spPr>
            <a:xfrm>
              <a:off x="5285123" y="5406617"/>
              <a:ext cx="3043347" cy="63478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dirty="0">
                  <a:ln w="0"/>
                  <a:latin typeface="Arial" panose="020B0604020202020204" pitchFamily="34" charset="0"/>
                  <a:cs typeface="Arial" panose="020B0604020202020204" pitchFamily="34" charset="0"/>
                </a:rPr>
                <a:t>AWS Gateway API Controller</a:t>
              </a:r>
              <a:endParaRPr lang="en-US" sz="1200" dirty="0"/>
            </a:p>
          </p:txBody>
        </p:sp>
      </p:grp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8FBB75EA-09FE-7E01-9C9A-F5E3269A8C55}"/>
              </a:ext>
            </a:extLst>
          </p:cNvPr>
          <p:cNvCxnSpPr>
            <a:cxnSpLocks/>
            <a:endCxn id="1026" idx="1"/>
          </p:cNvCxnSpPr>
          <p:nvPr/>
        </p:nvCxnSpPr>
        <p:spPr>
          <a:xfrm>
            <a:off x="7796882" y="1086209"/>
            <a:ext cx="2378311" cy="1550694"/>
          </a:xfrm>
          <a:prstGeom prst="line">
            <a:avLst/>
          </a:prstGeom>
          <a:ln w="19050" cap="rnd">
            <a:solidFill>
              <a:schemeClr val="tx1"/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E5FD9C21-1844-C0DF-0D1C-B2B0F931F8AE}"/>
              </a:ext>
            </a:extLst>
          </p:cNvPr>
          <p:cNvCxnSpPr>
            <a:cxnSpLocks/>
            <a:endCxn id="1026" idx="1"/>
          </p:cNvCxnSpPr>
          <p:nvPr/>
        </p:nvCxnSpPr>
        <p:spPr>
          <a:xfrm flipV="1">
            <a:off x="4669654" y="2636903"/>
            <a:ext cx="5505539" cy="1428498"/>
          </a:xfrm>
          <a:prstGeom prst="line">
            <a:avLst/>
          </a:prstGeom>
          <a:ln w="19050" cap="rnd">
            <a:solidFill>
              <a:schemeClr val="tx1"/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FF8352C6-8862-3CC7-4BFB-D1F1619EC4D5}"/>
              </a:ext>
            </a:extLst>
          </p:cNvPr>
          <p:cNvCxnSpPr>
            <a:cxnSpLocks/>
            <a:endCxn id="1026" idx="1"/>
          </p:cNvCxnSpPr>
          <p:nvPr/>
        </p:nvCxnSpPr>
        <p:spPr>
          <a:xfrm flipV="1">
            <a:off x="8842400" y="2636903"/>
            <a:ext cx="1332793" cy="1401240"/>
          </a:xfrm>
          <a:prstGeom prst="line">
            <a:avLst/>
          </a:prstGeom>
          <a:ln w="19050" cap="rnd">
            <a:solidFill>
              <a:schemeClr val="tx1"/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5EDDC258-50B7-463D-A5B7-DA117F2A7B84}"/>
              </a:ext>
            </a:extLst>
          </p:cNvPr>
          <p:cNvSpPr txBox="1"/>
          <p:nvPr/>
        </p:nvSpPr>
        <p:spPr>
          <a:xfrm>
            <a:off x="8839787" y="3463990"/>
            <a:ext cx="313008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n w="0"/>
                <a:latin typeface="Arial" panose="020B0604020202020204" pitchFamily="34" charset="0"/>
                <a:cs typeface="Arial" panose="020B0604020202020204" pitchFamily="34" charset="0"/>
              </a:rPr>
              <a:t>SNVA</a:t>
            </a:r>
            <a:endParaRPr lang="en-US" sz="1200" dirty="0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E212C52F-855B-2AB7-3DF3-F66A6D17437F}"/>
              </a:ext>
            </a:extLst>
          </p:cNvPr>
          <p:cNvSpPr txBox="1"/>
          <p:nvPr/>
        </p:nvSpPr>
        <p:spPr>
          <a:xfrm>
            <a:off x="8547600" y="2759894"/>
            <a:ext cx="313008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n w="0"/>
                <a:latin typeface="Arial" panose="020B0604020202020204" pitchFamily="34" charset="0"/>
                <a:cs typeface="Arial" panose="020B0604020202020204" pitchFamily="34" charset="0"/>
              </a:rPr>
              <a:t>SNVA</a:t>
            </a:r>
            <a:endParaRPr lang="en-US" sz="1200" dirty="0"/>
          </a:p>
        </p:txBody>
      </p:sp>
      <p:grpSp>
        <p:nvGrpSpPr>
          <p:cNvPr id="93" name="Group 92">
            <a:extLst>
              <a:ext uri="{FF2B5EF4-FFF2-40B4-BE49-F238E27FC236}">
                <a16:creationId xmlns:a16="http://schemas.microsoft.com/office/drawing/2014/main" id="{D312437D-95CC-BDDE-D8A4-88C0EBC1B9CD}"/>
              </a:ext>
            </a:extLst>
          </p:cNvPr>
          <p:cNvGrpSpPr/>
          <p:nvPr/>
        </p:nvGrpSpPr>
        <p:grpSpPr>
          <a:xfrm>
            <a:off x="3425531" y="5156756"/>
            <a:ext cx="1244123" cy="838311"/>
            <a:chOff x="6217055" y="4647146"/>
            <a:chExt cx="1054923" cy="838311"/>
          </a:xfrm>
        </p:grpSpPr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9137955C-F36F-5937-888B-A279B04BD971}"/>
                </a:ext>
              </a:extLst>
            </p:cNvPr>
            <p:cNvGrpSpPr/>
            <p:nvPr/>
          </p:nvGrpSpPr>
          <p:grpSpPr>
            <a:xfrm>
              <a:off x="6223855" y="4647146"/>
              <a:ext cx="1012615" cy="800206"/>
              <a:chOff x="3236828" y="3731684"/>
              <a:chExt cx="1347890" cy="1279754"/>
            </a:xfrm>
          </p:grpSpPr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3BF066C0-907D-088A-E41A-5A3599276B86}"/>
                  </a:ext>
                </a:extLst>
              </p:cNvPr>
              <p:cNvSpPr/>
              <p:nvPr/>
            </p:nvSpPr>
            <p:spPr>
              <a:xfrm>
                <a:off x="3236828" y="3731684"/>
                <a:ext cx="1347890" cy="1279754"/>
              </a:xfrm>
              <a:prstGeom prst="rect">
                <a:avLst/>
              </a:prstGeom>
              <a:noFill/>
              <a:ln w="12700">
                <a:solidFill>
                  <a:srgbClr val="FF990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502920" tIns="9144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ln w="0"/>
                  <a:solidFill>
                    <a:srgbClr val="FF9902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98" name="Graphic 32">
                <a:extLst>
                  <a:ext uri="{FF2B5EF4-FFF2-40B4-BE49-F238E27FC236}">
                    <a16:creationId xmlns:a16="http://schemas.microsoft.com/office/drawing/2014/main" id="{969D6A46-4300-9537-C758-E0FF5048D01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rcRect/>
              <a:stretch/>
            </p:blipFill>
            <p:spPr bwMode="auto">
              <a:xfrm>
                <a:off x="3479383" y="3993615"/>
                <a:ext cx="457200" cy="457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99" name="Graphic 32">
                <a:extLst>
                  <a:ext uri="{FF2B5EF4-FFF2-40B4-BE49-F238E27FC236}">
                    <a16:creationId xmlns:a16="http://schemas.microsoft.com/office/drawing/2014/main" id="{9B84C1BB-7951-0F62-65CD-E3236391FED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rcRect/>
              <a:stretch/>
            </p:blipFill>
            <p:spPr bwMode="auto">
              <a:xfrm>
                <a:off x="3631783" y="4146015"/>
                <a:ext cx="457200" cy="457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00" name="Graphic 32">
                <a:extLst>
                  <a:ext uri="{FF2B5EF4-FFF2-40B4-BE49-F238E27FC236}">
                    <a16:creationId xmlns:a16="http://schemas.microsoft.com/office/drawing/2014/main" id="{D7ED4F74-83BB-4F90-D756-9FA4AA61575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rcRect/>
              <a:stretch/>
            </p:blipFill>
            <p:spPr bwMode="auto">
              <a:xfrm>
                <a:off x="3784183" y="4298415"/>
                <a:ext cx="457200" cy="457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AA6B296D-59D4-D5AB-A542-5BD6C072F02D}"/>
                </a:ext>
              </a:extLst>
            </p:cNvPr>
            <p:cNvSpPr txBox="1"/>
            <p:nvPr/>
          </p:nvSpPr>
          <p:spPr>
            <a:xfrm>
              <a:off x="6217055" y="5208458"/>
              <a:ext cx="105492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en-US" sz="1200" dirty="0"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service-1  </a:t>
              </a:r>
              <a:r>
                <a:rPr lang="en-US" sz="1200" dirty="0">
                  <a:ln w="0"/>
                  <a:latin typeface="Arial" panose="020B0604020202020204" pitchFamily="34" charset="0"/>
                  <a:cs typeface="Arial" panose="020B0604020202020204" pitchFamily="34" charset="0"/>
                </a:rPr>
                <a:t>Pods</a:t>
              </a:r>
              <a:endParaRPr lang="en-US" sz="1200" dirty="0"/>
            </a:p>
          </p:txBody>
        </p:sp>
      </p:grpSp>
      <p:sp>
        <p:nvSpPr>
          <p:cNvPr id="103" name="TextBox 12">
            <a:extLst>
              <a:ext uri="{FF2B5EF4-FFF2-40B4-BE49-F238E27FC236}">
                <a16:creationId xmlns:a16="http://schemas.microsoft.com/office/drawing/2014/main" id="{59B7F050-0D2A-B18B-97A3-9C46DEE395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74940" y="4083726"/>
            <a:ext cx="1441810" cy="461665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service-1</a:t>
            </a:r>
          </a:p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 ServiceExport</a:t>
            </a:r>
          </a:p>
        </p:txBody>
      </p:sp>
      <p:sp>
        <p:nvSpPr>
          <p:cNvPr id="104" name="TextBox 12">
            <a:extLst>
              <a:ext uri="{FF2B5EF4-FFF2-40B4-BE49-F238E27FC236}">
                <a16:creationId xmlns:a16="http://schemas.microsoft.com/office/drawing/2014/main" id="{EF692FA9-CA14-469D-6826-4D7644B314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15889" y="4114509"/>
            <a:ext cx="1441810" cy="461665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service-2</a:t>
            </a:r>
          </a:p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 ServiceExport</a:t>
            </a:r>
          </a:p>
        </p:txBody>
      </p: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D1D6F60D-F1A9-E753-453E-C3708F3AFE3C}"/>
              </a:ext>
            </a:extLst>
          </p:cNvPr>
          <p:cNvCxnSpPr>
            <a:cxnSpLocks/>
            <a:stCxn id="163" idx="0"/>
            <a:endCxn id="103" idx="2"/>
          </p:cNvCxnSpPr>
          <p:nvPr/>
        </p:nvCxnSpPr>
        <p:spPr>
          <a:xfrm flipV="1">
            <a:off x="2107677" y="4545391"/>
            <a:ext cx="88168" cy="689682"/>
          </a:xfrm>
          <a:prstGeom prst="line">
            <a:avLst/>
          </a:prstGeom>
          <a:ln w="19050" cap="rnd">
            <a:solidFill>
              <a:schemeClr val="tx1"/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992A3294-2A0B-963B-87BD-AA97854587F8}"/>
              </a:ext>
            </a:extLst>
          </p:cNvPr>
          <p:cNvCxnSpPr>
            <a:cxnSpLocks/>
            <a:stCxn id="163" idx="3"/>
            <a:endCxn id="97" idx="1"/>
          </p:cNvCxnSpPr>
          <p:nvPr/>
        </p:nvCxnSpPr>
        <p:spPr>
          <a:xfrm flipV="1">
            <a:off x="2708770" y="5556859"/>
            <a:ext cx="724781" cy="93713"/>
          </a:xfrm>
          <a:prstGeom prst="line">
            <a:avLst/>
          </a:prstGeom>
          <a:ln w="19050" cap="rnd">
            <a:solidFill>
              <a:schemeClr val="tx1"/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84857B9C-D84F-8859-D557-4A036A4A4920}"/>
              </a:ext>
            </a:extLst>
          </p:cNvPr>
          <p:cNvCxnSpPr>
            <a:cxnSpLocks/>
            <a:endCxn id="5" idx="2"/>
          </p:cNvCxnSpPr>
          <p:nvPr/>
        </p:nvCxnSpPr>
        <p:spPr>
          <a:xfrm flipV="1">
            <a:off x="2236167" y="3242334"/>
            <a:ext cx="282369" cy="869314"/>
          </a:xfrm>
          <a:prstGeom prst="line">
            <a:avLst/>
          </a:prstGeom>
          <a:ln w="19050" cap="rnd">
            <a:solidFill>
              <a:schemeClr val="tx1"/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AE3ECBB0-637A-01F3-B427-F6220138E08C}"/>
              </a:ext>
            </a:extLst>
          </p:cNvPr>
          <p:cNvCxnSpPr>
            <a:cxnSpLocks/>
            <a:stCxn id="104" idx="0"/>
            <a:endCxn id="20" idx="2"/>
          </p:cNvCxnSpPr>
          <p:nvPr/>
        </p:nvCxnSpPr>
        <p:spPr>
          <a:xfrm flipH="1" flipV="1">
            <a:off x="5652643" y="3213309"/>
            <a:ext cx="1384151" cy="901200"/>
          </a:xfrm>
          <a:prstGeom prst="line">
            <a:avLst/>
          </a:prstGeom>
          <a:ln w="19050" cap="rnd">
            <a:solidFill>
              <a:schemeClr val="tx1"/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65072834-8404-AE61-D248-DC3674F13A56}"/>
              </a:ext>
            </a:extLst>
          </p:cNvPr>
          <p:cNvCxnSpPr>
            <a:cxnSpLocks/>
            <a:stCxn id="8" idx="0"/>
            <a:endCxn id="104" idx="2"/>
          </p:cNvCxnSpPr>
          <p:nvPr/>
        </p:nvCxnSpPr>
        <p:spPr>
          <a:xfrm flipV="1">
            <a:off x="7036794" y="4576174"/>
            <a:ext cx="0" cy="605884"/>
          </a:xfrm>
          <a:prstGeom prst="line">
            <a:avLst/>
          </a:prstGeom>
          <a:ln w="19050" cap="rnd">
            <a:solidFill>
              <a:schemeClr val="tx1"/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E8480BE1-262A-C6B2-F407-68E8E54D239E}"/>
              </a:ext>
            </a:extLst>
          </p:cNvPr>
          <p:cNvCxnSpPr>
            <a:cxnSpLocks/>
            <a:stCxn id="8" idx="3"/>
            <a:endCxn id="13" idx="1"/>
          </p:cNvCxnSpPr>
          <p:nvPr/>
        </p:nvCxnSpPr>
        <p:spPr>
          <a:xfrm flipV="1">
            <a:off x="7637887" y="5553370"/>
            <a:ext cx="549172" cy="44187"/>
          </a:xfrm>
          <a:prstGeom prst="line">
            <a:avLst/>
          </a:prstGeom>
          <a:ln w="19050" cap="rnd">
            <a:solidFill>
              <a:schemeClr val="tx1"/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0402FD19-122D-4AE8-7A70-C1401BD4E240}"/>
              </a:ext>
            </a:extLst>
          </p:cNvPr>
          <p:cNvCxnSpPr>
            <a:cxnSpLocks/>
            <a:stCxn id="56" idx="2"/>
            <a:endCxn id="5" idx="0"/>
          </p:cNvCxnSpPr>
          <p:nvPr/>
        </p:nvCxnSpPr>
        <p:spPr>
          <a:xfrm flipH="1">
            <a:off x="2518536" y="2078529"/>
            <a:ext cx="1602509" cy="702140"/>
          </a:xfrm>
          <a:prstGeom prst="line">
            <a:avLst/>
          </a:prstGeom>
          <a:ln w="190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E5529B18-DA6E-137B-5FFA-5A01142213C9}"/>
              </a:ext>
            </a:extLst>
          </p:cNvPr>
          <p:cNvCxnSpPr>
            <a:cxnSpLocks/>
            <a:stCxn id="56" idx="2"/>
            <a:endCxn id="20" idx="0"/>
          </p:cNvCxnSpPr>
          <p:nvPr/>
        </p:nvCxnSpPr>
        <p:spPr>
          <a:xfrm>
            <a:off x="4121045" y="2078529"/>
            <a:ext cx="1531598" cy="673115"/>
          </a:xfrm>
          <a:prstGeom prst="line">
            <a:avLst/>
          </a:prstGeom>
          <a:ln w="190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TextBox 142">
            <a:extLst>
              <a:ext uri="{FF2B5EF4-FFF2-40B4-BE49-F238E27FC236}">
                <a16:creationId xmlns:a16="http://schemas.microsoft.com/office/drawing/2014/main" id="{972824DF-CA96-F876-9E56-A08609AB14FD}"/>
              </a:ext>
            </a:extLst>
          </p:cNvPr>
          <p:cNvSpPr txBox="1"/>
          <p:nvPr/>
        </p:nvSpPr>
        <p:spPr>
          <a:xfrm>
            <a:off x="2389982" y="2126573"/>
            <a:ext cx="960411" cy="4616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l"/>
            <a:r>
              <a:rPr lang="en-US" sz="1200" dirty="0"/>
              <a:t>Path match</a:t>
            </a:r>
          </a:p>
          <a:p>
            <a:pPr algn="l"/>
            <a:r>
              <a:rPr lang="en-US" sz="1200" dirty="0"/>
              <a:t>/service-1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22842726-9B9C-ACDB-0C3A-8088B325B33E}"/>
              </a:ext>
            </a:extLst>
          </p:cNvPr>
          <p:cNvSpPr txBox="1"/>
          <p:nvPr/>
        </p:nvSpPr>
        <p:spPr>
          <a:xfrm>
            <a:off x="5109086" y="2091532"/>
            <a:ext cx="960411" cy="4616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l"/>
            <a:r>
              <a:rPr lang="en-US" sz="1200" dirty="0"/>
              <a:t>Path match</a:t>
            </a:r>
          </a:p>
          <a:p>
            <a:pPr algn="l"/>
            <a:r>
              <a:rPr lang="en-US" sz="1200" dirty="0"/>
              <a:t>/service-2</a:t>
            </a:r>
          </a:p>
        </p:txBody>
      </p:sp>
      <p:sp>
        <p:nvSpPr>
          <p:cNvPr id="148" name="TextBox 12">
            <a:extLst>
              <a:ext uri="{FF2B5EF4-FFF2-40B4-BE49-F238E27FC236}">
                <a16:creationId xmlns:a16="http://schemas.microsoft.com/office/drawing/2014/main" id="{717CDB9B-9697-6D6A-1ACE-E2E4E4A023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25839" y="800955"/>
            <a:ext cx="1237427" cy="461665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my-gateway</a:t>
            </a:r>
          </a:p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Gateway</a:t>
            </a:r>
          </a:p>
        </p:txBody>
      </p: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21848751-3E70-3CF7-8761-C6F08432A0C4}"/>
              </a:ext>
            </a:extLst>
          </p:cNvPr>
          <p:cNvCxnSpPr>
            <a:cxnSpLocks/>
            <a:stCxn id="56" idx="0"/>
            <a:endCxn id="148" idx="2"/>
          </p:cNvCxnSpPr>
          <p:nvPr/>
        </p:nvCxnSpPr>
        <p:spPr>
          <a:xfrm flipV="1">
            <a:off x="4121045" y="1262620"/>
            <a:ext cx="23508" cy="354244"/>
          </a:xfrm>
          <a:prstGeom prst="line">
            <a:avLst/>
          </a:prstGeom>
          <a:ln w="19050" cap="rnd">
            <a:solidFill>
              <a:schemeClr val="tx1"/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2076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46" grpId="1" animBg="1"/>
      <p:bldP spid="139" grpId="0" animBg="1"/>
      <p:bldP spid="139" grpId="1" animBg="1"/>
      <p:bldP spid="6" grpId="0" animBg="1"/>
      <p:bldP spid="6" grpId="1" animBg="1"/>
    </p:bldLst>
  </p:timing>
</p:sld>
</file>

<file path=ppt/theme/theme1.xml><?xml version="1.0" encoding="utf-8"?>
<a:theme xmlns:a="http://schemas.openxmlformats.org/drawingml/2006/main" name="AWS">
  <a:themeElements>
    <a:clrScheme name="Custom 75">
      <a:dk1>
        <a:srgbClr val="000000"/>
      </a:dk1>
      <a:lt1>
        <a:srgbClr val="FFFFFF"/>
      </a:lt1>
      <a:dk2>
        <a:srgbClr val="424242"/>
      </a:dk2>
      <a:lt2>
        <a:srgbClr val="E7E6E6"/>
      </a:lt2>
      <a:accent1>
        <a:srgbClr val="EE7674"/>
      </a:accent1>
      <a:accent2>
        <a:srgbClr val="EB975C"/>
      </a:accent2>
      <a:accent3>
        <a:srgbClr val="D8B83E"/>
      </a:accent3>
      <a:accent4>
        <a:srgbClr val="77AD41"/>
      </a:accent4>
      <a:accent5>
        <a:srgbClr val="4E68E3"/>
      </a:accent5>
      <a:accent6>
        <a:srgbClr val="AA87F0"/>
      </a:accent6>
      <a:hlink>
        <a:srgbClr val="5DADFD"/>
      </a:hlink>
      <a:folHlink>
        <a:srgbClr val="5DADFD"/>
      </a:folHlink>
    </a:clrScheme>
    <a:fontScheme name="Custom 1">
      <a:majorFont>
        <a:latin typeface="Amazon Ember Display"/>
        <a:ea typeface=""/>
        <a:cs typeface=""/>
      </a:majorFont>
      <a:minorFont>
        <a:latin typeface="Amazon Ember Displ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lIns="45720" tIns="45720" rIns="45720" rtlCol="0" anchor="ctr"/>
      <a:lstStyle>
        <a:defPPr algn="ctr">
          <a:defRPr dirty="0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 cap="rnd">
          <a:solidFill>
            <a:schemeClr val="tx1"/>
          </a:solidFill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rIns="0" rtlCol="0">
        <a:spAutoFit/>
      </a:bodyPr>
      <a:lstStyle>
        <a:defPPr algn="l">
          <a:defRPr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2022_AWS-reInvent_Speaker_TEMPLATE_V2_SREdits.potx" id="{1A784183-7B56-4A55-B8A4-2CBCE62FD0F2}" vid="{13AAAB3D-DD32-4DE1-B483-65CCD27D4891}"/>
    </a:ext>
  </a:extLst>
</a:theme>
</file>

<file path=ppt/theme/theme2.xml><?xml version="1.0" encoding="utf-8"?>
<a:theme xmlns:a="http://schemas.openxmlformats.org/drawingml/2006/main" name="Office Theme">
  <a:themeElements>
    <a:clrScheme name="re:Inforce 2022b">
      <a:dk1>
        <a:srgbClr val="000000"/>
      </a:dk1>
      <a:lt1>
        <a:sysClr val="window" lastClr="FFFFFF"/>
      </a:lt1>
      <a:dk2>
        <a:srgbClr val="0000A3"/>
      </a:dk2>
      <a:lt2>
        <a:srgbClr val="F2F4F4"/>
      </a:lt2>
      <a:accent1>
        <a:srgbClr val="1ED35D"/>
      </a:accent1>
      <a:accent2>
        <a:srgbClr val="41B1E8"/>
      </a:accent2>
      <a:accent3>
        <a:srgbClr val="34FF82"/>
      </a:accent3>
      <a:accent4>
        <a:srgbClr val="A548D8"/>
      </a:accent4>
      <a:accent5>
        <a:srgbClr val="E50086"/>
      </a:accent5>
      <a:accent6>
        <a:srgbClr val="4B28E3"/>
      </a:accent6>
      <a:hlink>
        <a:srgbClr val="34FF82"/>
      </a:hlink>
      <a:folHlink>
        <a:srgbClr val="34FF82"/>
      </a:folHlink>
    </a:clrScheme>
    <a:fontScheme name="Ember Heavy and Normal">
      <a:majorFont>
        <a:latin typeface="Amazon Ember Heavy"/>
        <a:ea typeface=""/>
        <a:cs typeface=""/>
      </a:majorFont>
      <a:minorFont>
        <a:latin typeface="Amazon Embe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re:Inforce 2022b">
      <a:dk1>
        <a:srgbClr val="000000"/>
      </a:dk1>
      <a:lt1>
        <a:sysClr val="window" lastClr="FFFFFF"/>
      </a:lt1>
      <a:dk2>
        <a:srgbClr val="0000A3"/>
      </a:dk2>
      <a:lt2>
        <a:srgbClr val="F2F4F4"/>
      </a:lt2>
      <a:accent1>
        <a:srgbClr val="1ED35D"/>
      </a:accent1>
      <a:accent2>
        <a:srgbClr val="41B1E8"/>
      </a:accent2>
      <a:accent3>
        <a:srgbClr val="34FF82"/>
      </a:accent3>
      <a:accent4>
        <a:srgbClr val="A548D8"/>
      </a:accent4>
      <a:accent5>
        <a:srgbClr val="E50086"/>
      </a:accent5>
      <a:accent6>
        <a:srgbClr val="4B28E3"/>
      </a:accent6>
      <a:hlink>
        <a:srgbClr val="34FF82"/>
      </a:hlink>
      <a:folHlink>
        <a:srgbClr val="34FF82"/>
      </a:folHlink>
    </a:clrScheme>
    <a:fontScheme name="Ember Heavy and Normal">
      <a:majorFont>
        <a:latin typeface="Amazon Ember Heavy"/>
        <a:ea typeface=""/>
        <a:cs typeface=""/>
      </a:majorFont>
      <a:minorFont>
        <a:latin typeface="Amazon Embe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AWS</Template>
  <TotalTime>25063</TotalTime>
  <Words>424</Words>
  <Application>Microsoft Macintosh PowerPoint</Application>
  <PresentationFormat>Widescreen</PresentationFormat>
  <Paragraphs>156</Paragraphs>
  <Slides>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1" baseType="lpstr">
      <vt:lpstr>Amazon Ember Display</vt:lpstr>
      <vt:lpstr>Wingdings</vt:lpstr>
      <vt:lpstr>Arial</vt:lpstr>
      <vt:lpstr>Amazon Ember</vt:lpstr>
      <vt:lpstr>Amazon Ember Mono</vt:lpstr>
      <vt:lpstr>Lucida Console</vt:lpstr>
      <vt:lpstr>AWS</vt:lpstr>
      <vt:lpstr>How VPC Lattice relates to Kubernetes objects</vt:lpstr>
      <vt:lpstr>Single-cluster/VPC service-to-service communications</vt:lpstr>
      <vt:lpstr>Multiple clusters/VPCs service-to-service communications</vt:lpstr>
      <vt:lpstr>Recommended Multi-Cluster Architecture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252</cp:revision>
  <dcterms:created xsi:type="dcterms:W3CDTF">2022-10-05T14:21:39Z</dcterms:created>
  <dcterms:modified xsi:type="dcterms:W3CDTF">2023-11-21T21:16:43Z</dcterms:modified>
</cp:coreProperties>
</file>